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2" r:id="rId4"/>
  </p:sldMasterIdLst>
  <p:notesMasterIdLst>
    <p:notesMasterId r:id="rId19"/>
  </p:notesMasterIdLst>
  <p:handoutMasterIdLst>
    <p:handoutMasterId r:id="rId20"/>
  </p:handoutMasterIdLst>
  <p:sldIdLst>
    <p:sldId id="283" r:id="rId5"/>
    <p:sldId id="260" r:id="rId6"/>
    <p:sldId id="284" r:id="rId7"/>
    <p:sldId id="298" r:id="rId8"/>
    <p:sldId id="273" r:id="rId9"/>
    <p:sldId id="293" r:id="rId10"/>
    <p:sldId id="300" r:id="rId11"/>
    <p:sldId id="261" r:id="rId12"/>
    <p:sldId id="295" r:id="rId13"/>
    <p:sldId id="299" r:id="rId14"/>
    <p:sldId id="296" r:id="rId15"/>
    <p:sldId id="277" r:id="rId16"/>
    <p:sldId id="264"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3BFE3"/>
    <a:srgbClr val="1FA9DF"/>
    <a:srgbClr val="20A4D9"/>
    <a:srgbClr val="61BEE3"/>
    <a:srgbClr val="21A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5794" autoAdjust="0"/>
  </p:normalViewPr>
  <p:slideViewPr>
    <p:cSldViewPr snapToGrid="0">
      <p:cViewPr varScale="1">
        <p:scale>
          <a:sx n="64" d="100"/>
          <a:sy n="64" d="100"/>
        </p:scale>
        <p:origin x="672"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2/27/2025</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2/27/2025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53F2A-EA40-C3B1-AA2B-1CC90051A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B11C4-3245-96C6-C5D0-1E1F53C3C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1AC82-E089-F83E-6CFA-6A889DA927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E9432F-7DB4-35F9-5D73-86EE5F085D0C}"/>
              </a:ext>
            </a:extLst>
          </p:cNvPr>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30595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7E6A-2FCD-1A82-24A6-150B4729B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B4603-3810-C27B-1097-6604DAF3D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6432E-A376-C71A-E0C4-04265C98AF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F569C1-43BB-9C91-B98A-E955BE2332C3}"/>
              </a:ext>
            </a:extLst>
          </p:cNvPr>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300207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189486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268980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14</a:t>
            </a:fld>
            <a:endParaRPr lang="en-US"/>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36463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6181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CC5B-B20C-1002-070F-A23B28A34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286C0-61FC-FF9E-E5B9-B72529A31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0BD34-15AF-2084-A754-5EB6587069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008EBA-8338-3F0C-9571-4C6C02195A5E}"/>
              </a:ext>
            </a:extLst>
          </p:cNvPr>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294160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75060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424D2-4844-AE97-2984-F15514D73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1C302-67A4-936E-34CD-A5DEB895E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6B476-D272-97D7-40C4-A97DDA7993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7DCE10-3C00-031A-6608-DE0F6C5D51CE}"/>
              </a:ext>
            </a:extLst>
          </p:cNvPr>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269328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8CB9-1DCC-2051-D5E6-E62A90A4C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C7E52-F71C-D105-32B0-0014819D2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6511C-FD7D-27BC-947D-6A628E0C4E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20A596-2152-1C17-7213-79F935612510}"/>
              </a:ext>
            </a:extLst>
          </p:cNvPr>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412959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70275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BAE32-9626-2AC5-9494-E2D8899B4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E8FCB-F616-5277-FA77-46B7B4856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E604B-BA82-E1C3-C326-1368CDAF02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980966-A7E9-1D13-2888-1C5AA16E2BEB}"/>
              </a:ext>
            </a:extLst>
          </p:cNvPr>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376589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622F2ABF-8193-4812-BB62-874634C0FB73}"/>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Tree>
    <p:extLst>
      <p:ext uri="{BB962C8B-B14F-4D97-AF65-F5344CB8AC3E}">
        <p14:creationId xmlns:p14="http://schemas.microsoft.com/office/powerpoint/2010/main" val="225214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5312111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2215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354697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98812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8095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28093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43853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23748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2762858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08222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085026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1927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1265225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2/27/2025</a:t>
            </a:fld>
            <a:endParaRPr lang="en-US" dirty="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39178065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2/27/2025</a:t>
            </a:fld>
            <a:endParaRPr lang="en-US" dirty="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01048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2/27/2025</a:t>
            </a:fld>
            <a:endParaRPr lang="en-US" dirty="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34757607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
        <p:nvSpPr>
          <p:cNvPr id="9" name="Freeform: Shape 8">
            <a:extLst>
              <a:ext uri="{FF2B5EF4-FFF2-40B4-BE49-F238E27FC236}">
                <a16:creationId xmlns:a16="http://schemas.microsoft.com/office/drawing/2014/main" id="{DFBED3E1-C075-4AE6-91FF-E8ADB4DC49FC}"/>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0" name="Freeform: Shape 9">
            <a:extLst>
              <a:ext uri="{FF2B5EF4-FFF2-40B4-BE49-F238E27FC236}">
                <a16:creationId xmlns:a16="http://schemas.microsoft.com/office/drawing/2014/main" id="{0B45E942-D690-4F8B-9517-9698588E159F}"/>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Tree>
    <p:extLst>
      <p:ext uri="{BB962C8B-B14F-4D97-AF65-F5344CB8AC3E}">
        <p14:creationId xmlns:p14="http://schemas.microsoft.com/office/powerpoint/2010/main" val="34593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B67B645E-C5E5-4727-B977-D372A0AA71D9}" type="slidenum">
              <a:rPr lang="en-US" noProof="0" smtClean="0"/>
              <a:pPr/>
              <a:t>‹#›</a:t>
            </a:fld>
            <a:endParaRPr lang="en-US"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50004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2/27/2025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noProof="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7B645E-C5E5-4727-B977-D372A0AA71D9}" type="slidenum">
              <a:rPr lang="en-US" noProof="0" smtClean="0"/>
              <a:pPr/>
              <a:t>‹#›</a:t>
            </a:fld>
            <a:endParaRPr lang="en-US" noProof="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BA354E8-8203-4C8D-9EA5-5523E2AB6A8E}"/>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71763103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9" r:id="rId15"/>
    <p:sldLayoutId id="2147483700" r:id="rId16"/>
    <p:sldLayoutId id="2147483702" r:id="rId17"/>
    <p:sldLayoutId id="2147483710" r:id="rId18"/>
    <p:sldLayoutId id="2147483711" r:id="rId19"/>
    <p:sldLayoutId id="2147483675" r:id="rId20"/>
    <p:sldLayoutId id="2147483650" r:id="rId21"/>
    <p:sldLayoutId id="2147483652" r:id="rId22"/>
    <p:sldLayoutId id="2147483654" r:id="rId23"/>
    <p:sldLayoutId id="2147483655" r:id="rId24"/>
    <p:sldLayoutId id="2147483677" r:id="rId25"/>
    <p:sldLayoutId id="2147483678" r:id="rId26"/>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msncypc.nhs.scot/" TargetMode="External"/><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5.jpg"/><Relationship Id="rId5" Type="http://schemas.openxmlformats.org/officeDocument/2006/relationships/hyperlink" Target="https://scottish.sharepoint.com/sites/MSNChildrenYoungPeoplewithCancer-NHSScotland" TargetMode="External"/><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hyperlink" Target="mailto:Tay.msncypc@nhs.scot" TargetMode="External"/><Relationship Id="rId10" Type="http://schemas.openxmlformats.org/officeDocument/2006/relationships/image" Target="../media/image36.svg"/><Relationship Id="rId4" Type="http://schemas.openxmlformats.org/officeDocument/2006/relationships/image" Target="../media/image31.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310489" y="3016075"/>
            <a:ext cx="5667023" cy="1628325"/>
          </a:xfrm>
        </p:spPr>
        <p:txBody>
          <a:bodyPr>
            <a:normAutofit/>
          </a:bodyPr>
          <a:lstStyle/>
          <a:p>
            <a:r>
              <a:rPr lang="en-US" dirty="0">
                <a:latin typeface="Arial" panose="020B0604020202020204" pitchFamily="34" charset="0"/>
                <a:cs typeface="Arial" panose="020B0604020202020204" pitchFamily="34" charset="0"/>
              </a:rPr>
              <a:t>Communications Strategy 2025</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191022" y="5103720"/>
            <a:ext cx="4684889" cy="1048939"/>
          </a:xfrm>
        </p:spPr>
        <p:txBody>
          <a:bodyPr>
            <a:normAutofit fontScale="85000" lnSpcReduction="20000"/>
          </a:bodyPr>
          <a:lstStyle/>
          <a:p>
            <a:r>
              <a:rPr lang="en-US" dirty="0">
                <a:latin typeface="Arial" panose="020B0604020202020204" pitchFamily="34" charset="0"/>
                <a:cs typeface="Arial" panose="020B0604020202020204" pitchFamily="34" charset="0"/>
              </a:rPr>
              <a:t>Managed service network for </a:t>
            </a:r>
          </a:p>
          <a:p>
            <a:r>
              <a:rPr lang="en-US" dirty="0">
                <a:latin typeface="Arial" panose="020B0604020202020204" pitchFamily="34" charset="0"/>
                <a:cs typeface="Arial" panose="020B0604020202020204" pitchFamily="34" charset="0"/>
              </a:rPr>
              <a:t>children &amp; young adults</a:t>
            </a:r>
          </a:p>
          <a:p>
            <a:r>
              <a:rPr lang="en-US" dirty="0">
                <a:latin typeface="Arial" panose="020B0604020202020204" pitchFamily="34" charset="0"/>
                <a:cs typeface="Arial" panose="020B0604020202020204" pitchFamily="34" charset="0"/>
              </a:rPr>
              <a:t> with cancer</a:t>
            </a:r>
            <a:endParaRPr lang="en-US" noProof="1">
              <a:latin typeface="Arial" panose="020B0604020202020204" pitchFamily="34" charset="0"/>
              <a:cs typeface="Arial" panose="020B0604020202020204" pitchFamily="34" charset="0"/>
            </a:endParaRPr>
          </a:p>
          <a:p>
            <a:endParaRPr lang="en-US" dirty="0"/>
          </a:p>
        </p:txBody>
      </p:sp>
      <p:pic>
        <p:nvPicPr>
          <p:cNvPr id="14" name="Picture Placeholder 13">
            <a:extLst>
              <a:ext uri="{FF2B5EF4-FFF2-40B4-BE49-F238E27FC236}">
                <a16:creationId xmlns:a16="http://schemas.microsoft.com/office/drawing/2014/main" id="{B9BC60B4-A6FF-489B-B861-0596EDF01903}"/>
              </a:ext>
            </a:extLst>
          </p:cNvPr>
          <p:cNvPicPr>
            <a:picLocks noGrp="1" noChangeAspect="1"/>
          </p:cNvPicPr>
          <p:nvPr>
            <p:ph type="pic" sz="quarter" idx="10"/>
          </p:nvPr>
        </p:nvPicPr>
        <p:blipFill>
          <a:blip r:embed="rId3"/>
          <a:srcRect l="17732" r="17732"/>
          <a:stretch>
            <a:fillRect/>
          </a:stretch>
        </p:blipFill>
        <p:spPr/>
      </p:pic>
      <p:pic>
        <p:nvPicPr>
          <p:cNvPr id="5" name="Picture 4">
            <a:extLst>
              <a:ext uri="{FF2B5EF4-FFF2-40B4-BE49-F238E27FC236}">
                <a16:creationId xmlns:a16="http://schemas.microsoft.com/office/drawing/2014/main" id="{64BB8947-1349-4684-9DAA-F5B957A20F2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22934" y="429346"/>
            <a:ext cx="1820116" cy="2127409"/>
          </a:xfrm>
          <a:prstGeom prst="rect">
            <a:avLst/>
          </a:prstGeom>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214488" y="4096699"/>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282DCFC-3764-4037-B7B1-9B47E71A9E29}"/>
              </a:ext>
            </a:extLst>
          </p:cNvPr>
          <p:cNvPicPr>
            <a:picLocks noChangeAspect="1"/>
          </p:cNvPicPr>
          <p:nvPr/>
        </p:nvPicPr>
        <p:blipFill>
          <a:blip r:embed="rId5"/>
          <a:stretch>
            <a:fillRect/>
          </a:stretch>
        </p:blipFill>
        <p:spPr>
          <a:xfrm>
            <a:off x="525474" y="4761669"/>
            <a:ext cx="1808827" cy="1175738"/>
          </a:xfrm>
          <a:prstGeom prst="rect">
            <a:avLst/>
          </a:prstGeom>
        </p:spPr>
      </p:pic>
      <p:sp>
        <p:nvSpPr>
          <p:cNvPr id="15" name="TextBox 14">
            <a:extLst>
              <a:ext uri="{FF2B5EF4-FFF2-40B4-BE49-F238E27FC236}">
                <a16:creationId xmlns:a16="http://schemas.microsoft.com/office/drawing/2014/main" id="{492F3809-A3BB-45EF-99FE-5A456EE4BFE1}"/>
              </a:ext>
            </a:extLst>
          </p:cNvPr>
          <p:cNvSpPr txBox="1"/>
          <p:nvPr/>
        </p:nvSpPr>
        <p:spPr>
          <a:xfrm>
            <a:off x="286246" y="6329238"/>
            <a:ext cx="4693377" cy="400110"/>
          </a:xfrm>
          <a:prstGeom prst="rect">
            <a:avLst/>
          </a:prstGeom>
          <a:no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Author: Communications Officer 		Date: January 2025</a:t>
            </a:r>
          </a:p>
          <a:p>
            <a:r>
              <a:rPr lang="en-GB" sz="1000" b="1" dirty="0">
                <a:solidFill>
                  <a:schemeClr val="bg1"/>
                </a:solidFill>
                <a:latin typeface="Arial" panose="020B0604020202020204" pitchFamily="34" charset="0"/>
                <a:cs typeface="Arial" panose="020B0604020202020204" pitchFamily="34" charset="0"/>
              </a:rPr>
              <a:t>Approved By: MSN CYPC Executive		Review Date: January 2026 </a:t>
            </a:r>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6E865-55F9-A864-E47B-24E1F53A61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CAD4F4-A9BA-7D5E-3213-A4660F74A638}"/>
              </a:ext>
            </a:extLst>
          </p:cNvPr>
          <p:cNvSpPr>
            <a:spLocks noGrp="1"/>
          </p:cNvSpPr>
          <p:nvPr>
            <p:ph type="title"/>
          </p:nvPr>
        </p:nvSpPr>
        <p:spPr>
          <a:xfrm>
            <a:off x="833429" y="137541"/>
            <a:ext cx="6748271" cy="705677"/>
          </a:xfrm>
        </p:spPr>
        <p:txBody>
          <a:bodyPr>
            <a:normAutofit/>
          </a:bodyPr>
          <a:lstStyle/>
          <a:p>
            <a:r>
              <a:rPr lang="en-US" sz="2800" dirty="0">
                <a:latin typeface="Arial" panose="020B0604020202020204" pitchFamily="34" charset="0"/>
                <a:cs typeface="Arial" panose="020B0604020202020204" pitchFamily="34" charset="0"/>
              </a:rPr>
              <a:t>Events</a:t>
            </a:r>
          </a:p>
        </p:txBody>
      </p:sp>
      <p:pic>
        <p:nvPicPr>
          <p:cNvPr id="58" name="Picture 57">
            <a:extLst>
              <a:ext uri="{FF2B5EF4-FFF2-40B4-BE49-F238E27FC236}">
                <a16:creationId xmlns:a16="http://schemas.microsoft.com/office/drawing/2014/main" id="{7C080273-6A85-CE20-9F5F-1F5AFBB667D7}"/>
              </a:ext>
            </a:extLst>
          </p:cNvPr>
          <p:cNvPicPr>
            <a:picLocks noChangeAspect="1"/>
          </p:cNvPicPr>
          <p:nvPr/>
        </p:nvPicPr>
        <p:blipFill>
          <a:blip r:embed="rId3"/>
          <a:stretch>
            <a:fillRect/>
          </a:stretch>
        </p:blipFill>
        <p:spPr>
          <a:xfrm>
            <a:off x="10581653" y="6272784"/>
            <a:ext cx="1285875" cy="447675"/>
          </a:xfrm>
          <a:prstGeom prst="rect">
            <a:avLst/>
          </a:prstGeom>
        </p:spPr>
      </p:pic>
      <p:sp>
        <p:nvSpPr>
          <p:cNvPr id="2" name="TextBox 1">
            <a:extLst>
              <a:ext uri="{FF2B5EF4-FFF2-40B4-BE49-F238E27FC236}">
                <a16:creationId xmlns:a16="http://schemas.microsoft.com/office/drawing/2014/main" id="{5A6D1F04-C2DD-ECF7-8940-82FDF8A4E1E2}"/>
              </a:ext>
            </a:extLst>
          </p:cNvPr>
          <p:cNvSpPr txBox="1"/>
          <p:nvPr/>
        </p:nvSpPr>
        <p:spPr>
          <a:xfrm>
            <a:off x="833429" y="718816"/>
            <a:ext cx="10525142" cy="5262979"/>
          </a:xfrm>
          <a:prstGeom prst="rect">
            <a:avLst/>
          </a:prstGeom>
          <a:noFill/>
        </p:spPr>
        <p:txBody>
          <a:bodyPr wrap="square" rtlCol="0">
            <a:spAutoFit/>
          </a:bodyPr>
          <a:lstStyle/>
          <a:p>
            <a:endParaRPr lang="en-GB" sz="1600" b="1" dirty="0">
              <a:latin typeface="Arial" panose="020B0604020202020204" pitchFamily="34" charset="0"/>
              <a:cs typeface="Arial" panose="020B0604020202020204" pitchFamily="34" charset="0"/>
            </a:endParaRPr>
          </a:p>
          <a:p>
            <a:r>
              <a:rPr lang="en-GB" sz="1600" b="1" dirty="0">
                <a:highlight>
                  <a:srgbClr val="63BFE3"/>
                </a:highlight>
                <a:latin typeface="Arial" panose="020B0604020202020204" pitchFamily="34" charset="0"/>
                <a:cs typeface="Arial" panose="020B0604020202020204" pitchFamily="34" charset="0"/>
              </a:rPr>
              <a:t>Education Day</a:t>
            </a:r>
          </a:p>
          <a:p>
            <a:r>
              <a:rPr lang="en-US" sz="1600" dirty="0">
                <a:latin typeface="Arial" panose="020B0604020202020204" pitchFamily="34" charset="0"/>
                <a:cs typeface="Arial" panose="020B0604020202020204" pitchFamily="34" charset="0"/>
              </a:rPr>
              <a:t>Annual themed event aimed at ALL healthcare professionals, clinical and non-clinical. External host and workshops. </a:t>
            </a:r>
          </a:p>
          <a:p>
            <a:endParaRPr lang="en-GB" sz="1600" dirty="0">
              <a:latin typeface="Arial" panose="020B0604020202020204" pitchFamily="34" charset="0"/>
              <a:cs typeface="Arial" panose="020B0604020202020204" pitchFamily="34" charset="0"/>
            </a:endParaRPr>
          </a:p>
          <a:p>
            <a:r>
              <a:rPr lang="en-GB" sz="1600" b="1" dirty="0">
                <a:highlight>
                  <a:srgbClr val="63BFE3"/>
                </a:highlight>
                <a:latin typeface="Arial" panose="020B0604020202020204" pitchFamily="34" charset="0"/>
                <a:cs typeface="Arial" panose="020B0604020202020204" pitchFamily="34" charset="0"/>
              </a:rPr>
              <a:t>Morbidity &amp; Mortality</a:t>
            </a:r>
          </a:p>
          <a:p>
            <a:r>
              <a:rPr lang="en-US" sz="1600" dirty="0">
                <a:latin typeface="Arial" panose="020B0604020202020204" pitchFamily="34" charset="0"/>
                <a:cs typeface="Arial" panose="020B0604020202020204" pitchFamily="34" charset="0"/>
              </a:rPr>
              <a:t>Annual event on lesson’s learned, both positive and what could be done better next time.  Open to all healthcare professionals with an interest in paediatric and TYA oncology.</a:t>
            </a:r>
          </a:p>
          <a:p>
            <a:endParaRPr lang="en-US" sz="1600" dirty="0">
              <a:latin typeface="Arial" panose="020B0604020202020204" pitchFamily="34" charset="0"/>
              <a:cs typeface="Arial" panose="020B0604020202020204" pitchFamily="34" charset="0"/>
            </a:endParaRPr>
          </a:p>
          <a:p>
            <a:r>
              <a:rPr lang="en-GB" sz="1600" b="1" dirty="0">
                <a:highlight>
                  <a:srgbClr val="63BFE3"/>
                </a:highlight>
                <a:latin typeface="Arial" panose="020B0604020202020204" pitchFamily="34" charset="0"/>
                <a:cs typeface="Arial" panose="020B0604020202020204" pitchFamily="34" charset="0"/>
              </a:rPr>
              <a:t>Team Development Day</a:t>
            </a:r>
          </a:p>
          <a:p>
            <a:r>
              <a:rPr lang="en-GB" sz="1600" dirty="0">
                <a:latin typeface="Arial" panose="020B0604020202020204" pitchFamily="34" charset="0"/>
                <a:cs typeface="Arial" panose="020B0604020202020204" pitchFamily="34" charset="0"/>
              </a:rPr>
              <a:t>Annual day for team development to discuss the achievements of the past year, what was not completed and planning for the year ahead with all the clinical and workstream leads. </a:t>
            </a:r>
          </a:p>
          <a:p>
            <a:endParaRPr lang="en-GB" sz="1600" dirty="0">
              <a:latin typeface="Arial" panose="020B0604020202020204" pitchFamily="34" charset="0"/>
              <a:cs typeface="Arial" panose="020B0604020202020204" pitchFamily="34" charset="0"/>
            </a:endParaRPr>
          </a:p>
          <a:p>
            <a:r>
              <a:rPr lang="en-GB" sz="1600" b="1" dirty="0">
                <a:highlight>
                  <a:srgbClr val="63BFE3"/>
                </a:highlight>
                <a:latin typeface="Arial" panose="020B0604020202020204" pitchFamily="34" charset="0"/>
                <a:cs typeface="Arial" panose="020B0604020202020204" pitchFamily="34" charset="0"/>
              </a:rPr>
              <a:t>Neuro Oncology Study Day</a:t>
            </a:r>
          </a:p>
          <a:p>
            <a:r>
              <a:rPr lang="en-US" sz="1600" dirty="0">
                <a:latin typeface="Arial" panose="020B0604020202020204" pitchFamily="34" charset="0"/>
                <a:cs typeface="Arial" panose="020B0604020202020204" pitchFamily="34" charset="0"/>
              </a:rPr>
              <a:t>Annual/18 month learning event open to all healthcare professionals with an interest in neuro paediatric and TYA oncology.</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b="1" dirty="0">
                <a:highlight>
                  <a:srgbClr val="63BFE3"/>
                </a:highlight>
                <a:latin typeface="Arial" panose="020B0604020202020204" pitchFamily="34" charset="0"/>
                <a:cs typeface="Arial" panose="020B0604020202020204" pitchFamily="34" charset="0"/>
              </a:rPr>
              <a:t>Aftercare Education Day</a:t>
            </a:r>
          </a:p>
          <a:p>
            <a:r>
              <a:rPr lang="en-GB" sz="1600" dirty="0">
                <a:latin typeface="Arial" panose="020B0604020202020204" pitchFamily="34" charset="0"/>
                <a:cs typeface="Arial" panose="020B0604020202020204" pitchFamily="34" charset="0"/>
              </a:rPr>
              <a:t>A new education day to be held annually/18 month open to all healthcare professionals with an interest in paediatric and TYA aftercare.</a:t>
            </a: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14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a:extLst>
            <a:ext uri="{FF2B5EF4-FFF2-40B4-BE49-F238E27FC236}">
              <a16:creationId xmlns:a16="http://schemas.microsoft.com/office/drawing/2014/main" id="{F41B76F0-3874-ECF3-7F61-F369D94BD0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F386CE-C965-EB8E-037D-CEAE8AD10B98}"/>
              </a:ext>
            </a:extLst>
          </p:cNvPr>
          <p:cNvSpPr>
            <a:spLocks noGrp="1"/>
          </p:cNvSpPr>
          <p:nvPr>
            <p:ph type="title"/>
          </p:nvPr>
        </p:nvSpPr>
        <p:spPr>
          <a:xfrm>
            <a:off x="665145" y="188843"/>
            <a:ext cx="10618094" cy="857031"/>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Calendar of meetings and events</a:t>
            </a:r>
          </a:p>
        </p:txBody>
      </p:sp>
      <p:graphicFrame>
        <p:nvGraphicFramePr>
          <p:cNvPr id="4" name="Table 3">
            <a:extLst>
              <a:ext uri="{FF2B5EF4-FFF2-40B4-BE49-F238E27FC236}">
                <a16:creationId xmlns:a16="http://schemas.microsoft.com/office/drawing/2014/main" id="{22706E92-4ACD-60A0-DEA5-04B79F14AF30}"/>
              </a:ext>
            </a:extLst>
          </p:cNvPr>
          <p:cNvGraphicFramePr>
            <a:graphicFrameLocks noGrp="1"/>
          </p:cNvGraphicFramePr>
          <p:nvPr>
            <p:extLst>
              <p:ext uri="{D42A27DB-BD31-4B8C-83A1-F6EECF244321}">
                <p14:modId xmlns:p14="http://schemas.microsoft.com/office/powerpoint/2010/main" val="355938805"/>
              </p:ext>
            </p:extLst>
          </p:nvPr>
        </p:nvGraphicFramePr>
        <p:xfrm>
          <a:off x="286439" y="1311007"/>
          <a:ext cx="11446522" cy="4858439"/>
        </p:xfrm>
        <a:graphic>
          <a:graphicData uri="http://schemas.openxmlformats.org/drawingml/2006/table">
            <a:tbl>
              <a:tblPr firstRow="1" firstCol="1" bandRow="1">
                <a:tableStyleId>{8A107856-5554-42FB-B03E-39F5DBC370BA}</a:tableStyleId>
              </a:tblPr>
              <a:tblGrid>
                <a:gridCol w="550843">
                  <a:extLst>
                    <a:ext uri="{9D8B030D-6E8A-4147-A177-3AD203B41FA5}">
                      <a16:colId xmlns:a16="http://schemas.microsoft.com/office/drawing/2014/main" val="841475161"/>
                    </a:ext>
                  </a:extLst>
                </a:gridCol>
                <a:gridCol w="835805">
                  <a:extLst>
                    <a:ext uri="{9D8B030D-6E8A-4147-A177-3AD203B41FA5}">
                      <a16:colId xmlns:a16="http://schemas.microsoft.com/office/drawing/2014/main" val="2544567066"/>
                    </a:ext>
                  </a:extLst>
                </a:gridCol>
                <a:gridCol w="1275036">
                  <a:extLst>
                    <a:ext uri="{9D8B030D-6E8A-4147-A177-3AD203B41FA5}">
                      <a16:colId xmlns:a16="http://schemas.microsoft.com/office/drawing/2014/main" val="2203649244"/>
                    </a:ext>
                  </a:extLst>
                </a:gridCol>
                <a:gridCol w="718577">
                  <a:extLst>
                    <a:ext uri="{9D8B030D-6E8A-4147-A177-3AD203B41FA5}">
                      <a16:colId xmlns:a16="http://schemas.microsoft.com/office/drawing/2014/main" val="101960707"/>
                    </a:ext>
                  </a:extLst>
                </a:gridCol>
                <a:gridCol w="1161142">
                  <a:extLst>
                    <a:ext uri="{9D8B030D-6E8A-4147-A177-3AD203B41FA5}">
                      <a16:colId xmlns:a16="http://schemas.microsoft.com/office/drawing/2014/main" val="516136231"/>
                    </a:ext>
                  </a:extLst>
                </a:gridCol>
                <a:gridCol w="1047284">
                  <a:extLst>
                    <a:ext uri="{9D8B030D-6E8A-4147-A177-3AD203B41FA5}">
                      <a16:colId xmlns:a16="http://schemas.microsoft.com/office/drawing/2014/main" val="617878001"/>
                    </a:ext>
                  </a:extLst>
                </a:gridCol>
                <a:gridCol w="720492">
                  <a:extLst>
                    <a:ext uri="{9D8B030D-6E8A-4147-A177-3AD203B41FA5}">
                      <a16:colId xmlns:a16="http://schemas.microsoft.com/office/drawing/2014/main" val="1819099700"/>
                    </a:ext>
                  </a:extLst>
                </a:gridCol>
                <a:gridCol w="1049243">
                  <a:extLst>
                    <a:ext uri="{9D8B030D-6E8A-4147-A177-3AD203B41FA5}">
                      <a16:colId xmlns:a16="http://schemas.microsoft.com/office/drawing/2014/main" val="27994208"/>
                    </a:ext>
                  </a:extLst>
                </a:gridCol>
                <a:gridCol w="1159183">
                  <a:extLst>
                    <a:ext uri="{9D8B030D-6E8A-4147-A177-3AD203B41FA5}">
                      <a16:colId xmlns:a16="http://schemas.microsoft.com/office/drawing/2014/main" val="606372361"/>
                    </a:ext>
                  </a:extLst>
                </a:gridCol>
                <a:gridCol w="720492">
                  <a:extLst>
                    <a:ext uri="{9D8B030D-6E8A-4147-A177-3AD203B41FA5}">
                      <a16:colId xmlns:a16="http://schemas.microsoft.com/office/drawing/2014/main" val="2157609924"/>
                    </a:ext>
                  </a:extLst>
                </a:gridCol>
                <a:gridCol w="1078196">
                  <a:extLst>
                    <a:ext uri="{9D8B030D-6E8A-4147-A177-3AD203B41FA5}">
                      <a16:colId xmlns:a16="http://schemas.microsoft.com/office/drawing/2014/main" val="3671144617"/>
                    </a:ext>
                  </a:extLst>
                </a:gridCol>
                <a:gridCol w="1130229">
                  <a:extLst>
                    <a:ext uri="{9D8B030D-6E8A-4147-A177-3AD203B41FA5}">
                      <a16:colId xmlns:a16="http://schemas.microsoft.com/office/drawing/2014/main" val="328261329"/>
                    </a:ext>
                  </a:extLst>
                </a:gridCol>
              </a:tblGrid>
              <a:tr h="477338">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Jan</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Feb</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Mar</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Apr</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May</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Jun</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Jul</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Aug</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Sep</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Oct</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Nov</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Dec</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179161564"/>
                  </a:ext>
                </a:extLst>
              </a:tr>
              <a:tr h="1728734">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20</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Board</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13</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Development Day</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8</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Arial" panose="020B0604020202020204" pitchFamily="34" charset="0"/>
                        </a:rPr>
                        <a:t>Morbidity &amp; Mortality</a:t>
                      </a: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26</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Clinical Governance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7</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Operational Delivery Group</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25</a:t>
                      </a:r>
                      <a:r>
                        <a:rPr lang="en-GB" sz="1200" b="1" kern="100" baseline="30000" dirty="0">
                          <a:effectLst/>
                          <a:latin typeface="Arial" panose="020B0604020202020204" pitchFamily="34" charset="0"/>
                          <a:cs typeface="Arial" panose="020B0604020202020204" pitchFamily="34" charset="0"/>
                        </a:rPr>
                        <a:t>th</a:t>
                      </a:r>
                      <a:endParaRPr lang="en-GB" sz="1200" b="1" kern="100" dirty="0">
                        <a:effectLst/>
                        <a:latin typeface="Arial" panose="020B0604020202020204" pitchFamily="34" charset="0"/>
                        <a:cs typeface="Arial" panose="020B0604020202020204" pitchFamily="34" charset="0"/>
                      </a:endParaRP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Clinical Governance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6</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Operational Delivery Group</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18</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Clinical Governance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74141568"/>
                  </a:ext>
                </a:extLst>
              </a:tr>
              <a:tr h="1427600">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a:effectLst/>
                          <a:latin typeface="Arial" panose="020B0604020202020204" pitchFamily="34" charset="0"/>
                          <a:cs typeface="Arial" panose="020B0604020202020204" pitchFamily="34" charset="0"/>
                        </a:rPr>
                        <a:t> </a:t>
                      </a:r>
                      <a:endParaRPr lang="en-GB" sz="12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27</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Clinical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Governance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15</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Operational Delivery Group</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a:effectLst/>
                          <a:latin typeface="Arial" panose="020B0604020202020204" pitchFamily="34" charset="0"/>
                          <a:cs typeface="Arial" panose="020B0604020202020204" pitchFamily="34" charset="0"/>
                        </a:rPr>
                        <a:t> </a:t>
                      </a:r>
                      <a:endParaRPr lang="en-GB" sz="12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21</a:t>
                      </a:r>
                      <a:r>
                        <a:rPr lang="en-GB" sz="1200" b="1" kern="100" baseline="30000" dirty="0">
                          <a:effectLst/>
                          <a:latin typeface="Arial" panose="020B0604020202020204" pitchFamily="34" charset="0"/>
                          <a:cs typeface="Arial" panose="020B0604020202020204" pitchFamily="34" charset="0"/>
                        </a:rPr>
                        <a:t>st</a:t>
                      </a:r>
                      <a:endParaRPr lang="en-GB" sz="1200" b="1" kern="100" dirty="0">
                        <a:effectLst/>
                        <a:latin typeface="Arial" panose="020B0604020202020204" pitchFamily="34" charset="0"/>
                        <a:cs typeface="Arial" panose="020B0604020202020204" pitchFamily="34" charset="0"/>
                      </a:endParaRP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Board</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20</a:t>
                      </a:r>
                      <a:r>
                        <a:rPr lang="en-GB" sz="1200" b="1" kern="100" baseline="30000" dirty="0">
                          <a:effectLst/>
                          <a:latin typeface="Arial" panose="020B0604020202020204" pitchFamily="34" charset="0"/>
                          <a:cs typeface="Arial" panose="020B0604020202020204" pitchFamily="34" charset="0"/>
                        </a:rPr>
                        <a:t>th</a:t>
                      </a:r>
                      <a:endParaRPr lang="en-GB" sz="1200" b="1" kern="100" dirty="0">
                        <a:effectLst/>
                        <a:latin typeface="Arial" panose="020B0604020202020204" pitchFamily="34" charset="0"/>
                        <a:cs typeface="Arial" panose="020B0604020202020204" pitchFamily="34" charset="0"/>
                      </a:endParaRP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Board</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01961131"/>
                  </a:ext>
                </a:extLst>
              </a:tr>
              <a:tr h="1224767">
                <a:tc>
                  <a:txBody>
                    <a:bodyPr/>
                    <a:lstStyle/>
                    <a:p>
                      <a:pPr>
                        <a:lnSpc>
                          <a:spcPct val="115000"/>
                        </a:lnSpc>
                        <a:spcAft>
                          <a:spcPts val="800"/>
                        </a:spcAft>
                      </a:pPr>
                      <a:r>
                        <a:rPr lang="en-GB" sz="1200" kern="100" dirty="0">
                          <a:effectLst/>
                          <a:latin typeface="Arial" panose="020B0604020202020204" pitchFamily="34" charset="0"/>
                          <a:cs typeface="Arial" panose="020B0604020202020204" pitchFamily="34" charset="0"/>
                        </a:rPr>
                        <a:t>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a:effectLst/>
                          <a:latin typeface="Arial" panose="020B0604020202020204" pitchFamily="34" charset="0"/>
                          <a:cs typeface="Arial" panose="020B0604020202020204" pitchFamily="34" charset="0"/>
                        </a:rPr>
                        <a:t> </a:t>
                      </a:r>
                      <a:endParaRPr lang="en-GB" sz="12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29</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cs typeface="Arial" panose="020B0604020202020204" pitchFamily="34" charset="0"/>
                        </a:rPr>
                        <a:t>Board</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a:effectLst/>
                          <a:latin typeface="Arial" panose="020B0604020202020204" pitchFamily="34" charset="0"/>
                          <a:cs typeface="Arial" panose="020B0604020202020204" pitchFamily="34" charset="0"/>
                        </a:rPr>
                        <a:t> </a:t>
                      </a:r>
                      <a:endParaRPr lang="en-GB" sz="1200" b="1"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27</a:t>
                      </a:r>
                      <a:r>
                        <a:rPr lang="en-GB" sz="1200" b="1" kern="100" baseline="30000" dirty="0">
                          <a:effectLst/>
                          <a:latin typeface="Arial" panose="020B0604020202020204" pitchFamily="34" charset="0"/>
                          <a:cs typeface="Arial" panose="020B0604020202020204" pitchFamily="34" charset="0"/>
                        </a:rPr>
                        <a:t>th</a:t>
                      </a:r>
                      <a:r>
                        <a:rPr lang="en-GB" sz="1200" b="1" kern="100" dirty="0">
                          <a:effectLst/>
                          <a:latin typeface="Arial" panose="020B0604020202020204" pitchFamily="34" charset="0"/>
                          <a:cs typeface="Arial" panose="020B0604020202020204" pitchFamily="34" charset="0"/>
                        </a:rPr>
                        <a:t> </a:t>
                      </a: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Arial" panose="020B0604020202020204" pitchFamily="34" charset="0"/>
                        </a:rPr>
                        <a:t>Aftercare Study Day</a:t>
                      </a:r>
                    </a:p>
                  </a:txBody>
                  <a:tcPr marL="68580" marR="68580" marT="0" marB="0">
                    <a:solidFill>
                      <a:schemeClr val="accent1">
                        <a:lumMod val="20000"/>
                        <a:lumOff val="80000"/>
                      </a:schemeClr>
                    </a:solidFill>
                  </a:tcPr>
                </a:tc>
                <a:tc>
                  <a:txBody>
                    <a:bodyPr/>
                    <a:lstStyle/>
                    <a:p>
                      <a:pPr>
                        <a:lnSpc>
                          <a:spcPct val="115000"/>
                        </a:lnSpc>
                        <a:spcAft>
                          <a:spcPts val="800"/>
                        </a:spcAft>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93477462"/>
                  </a:ext>
                </a:extLst>
              </a:tr>
            </a:tbl>
          </a:graphicData>
        </a:graphic>
      </p:graphicFrame>
    </p:spTree>
    <p:extLst>
      <p:ext uri="{BB962C8B-B14F-4D97-AF65-F5344CB8AC3E}">
        <p14:creationId xmlns:p14="http://schemas.microsoft.com/office/powerpoint/2010/main" val="83686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a:xfrm>
            <a:off x="8697137" y="1317249"/>
            <a:ext cx="2810126" cy="1499616"/>
          </a:xfrm>
        </p:spPr>
        <p:txBody>
          <a:bodyPr>
            <a:normAutofit/>
          </a:bodyPr>
          <a:lstStyle/>
          <a:p>
            <a:r>
              <a:rPr lang="en-US" sz="2800" dirty="0">
                <a:latin typeface="Arial" panose="020B0604020202020204" pitchFamily="34" charset="0"/>
                <a:cs typeface="Arial" panose="020B0604020202020204" pitchFamily="34" charset="0"/>
              </a:rPr>
              <a:t>Core team</a:t>
            </a:r>
          </a:p>
        </p:txBody>
      </p:sp>
      <p:pic>
        <p:nvPicPr>
          <p:cNvPr id="58" name="Picture 57">
            <a:extLst>
              <a:ext uri="{FF2B5EF4-FFF2-40B4-BE49-F238E27FC236}">
                <a16:creationId xmlns:a16="http://schemas.microsoft.com/office/drawing/2014/main" id="{85063546-697D-0028-6DD2-C93039EBBBD9}"/>
              </a:ext>
            </a:extLst>
          </p:cNvPr>
          <p:cNvPicPr>
            <a:picLocks noChangeAspect="1"/>
          </p:cNvPicPr>
          <p:nvPr/>
        </p:nvPicPr>
        <p:blipFill>
          <a:blip r:embed="rId3"/>
          <a:stretch>
            <a:fillRect/>
          </a:stretch>
        </p:blipFill>
        <p:spPr>
          <a:xfrm>
            <a:off x="10581653" y="6272784"/>
            <a:ext cx="1285875" cy="447675"/>
          </a:xfrm>
          <a:prstGeom prst="rect">
            <a:avLst/>
          </a:prstGeom>
        </p:spPr>
      </p:pic>
      <p:sp>
        <p:nvSpPr>
          <p:cNvPr id="59" name="TextBox 58">
            <a:extLst>
              <a:ext uri="{FF2B5EF4-FFF2-40B4-BE49-F238E27FC236}">
                <a16:creationId xmlns:a16="http://schemas.microsoft.com/office/drawing/2014/main" id="{2F93D349-D795-ADA6-3F4A-8BF7970D6EF7}"/>
              </a:ext>
            </a:extLst>
          </p:cNvPr>
          <p:cNvSpPr txBox="1"/>
          <p:nvPr/>
        </p:nvSpPr>
        <p:spPr>
          <a:xfrm>
            <a:off x="984099" y="1317249"/>
            <a:ext cx="3062177" cy="5047536"/>
          </a:xfrm>
          <a:prstGeom prst="rect">
            <a:avLst/>
          </a:prstGeom>
          <a:noFill/>
        </p:spPr>
        <p:txBody>
          <a:bodyPr wrap="square">
            <a:spAutoFit/>
          </a:bodyPr>
          <a:lstStyle/>
          <a:p>
            <a:r>
              <a:rPr lang="en-GB" sz="1400" b="1" u="sng" dirty="0">
                <a:latin typeface="Arial" panose="020B0604020202020204" pitchFamily="34" charset="0"/>
                <a:cs typeface="Arial" panose="020B0604020202020204" pitchFamily="34" charset="0"/>
              </a:rPr>
              <a:t>Chair</a:t>
            </a:r>
          </a:p>
          <a:p>
            <a:r>
              <a:rPr lang="en-GB" sz="1400" dirty="0">
                <a:latin typeface="Arial" panose="020B0604020202020204" pitchFamily="34" charset="0"/>
                <a:cs typeface="Arial" panose="020B0604020202020204" pitchFamily="34" charset="0"/>
              </a:rPr>
              <a:t>Dr Andrew Murray</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National Network Manager</a:t>
            </a:r>
          </a:p>
          <a:p>
            <a:r>
              <a:rPr lang="en-GB" sz="1400" dirty="0">
                <a:latin typeface="Arial" panose="020B0604020202020204" pitchFamily="34" charset="0"/>
                <a:cs typeface="Arial" panose="020B0604020202020204" pitchFamily="34" charset="0"/>
              </a:rPr>
              <a:t>Robbie Grieve</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TYA Lead Nurse</a:t>
            </a:r>
          </a:p>
          <a:p>
            <a:r>
              <a:rPr lang="en-GB" sz="1400" dirty="0">
                <a:latin typeface="Arial" panose="020B0604020202020204" pitchFamily="34" charset="0"/>
                <a:cs typeface="Arial" panose="020B0604020202020204" pitchFamily="34" charset="0"/>
              </a:rPr>
              <a:t>Julie Cain</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Lead Nurse Consultant</a:t>
            </a:r>
          </a:p>
          <a:p>
            <a:r>
              <a:rPr lang="en-GB" sz="1400" dirty="0">
                <a:latin typeface="Arial" panose="020B0604020202020204" pitchFamily="34" charset="0"/>
                <a:cs typeface="Arial" panose="020B0604020202020204" pitchFamily="34" charset="0"/>
              </a:rPr>
              <a:t>Jamie Cargill</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Paediatric Clinical Lead </a:t>
            </a:r>
          </a:p>
          <a:p>
            <a:r>
              <a:rPr lang="en-GB" sz="1400" dirty="0">
                <a:latin typeface="Arial" panose="020B0604020202020204" pitchFamily="34" charset="0"/>
                <a:cs typeface="Arial" panose="020B0604020202020204" pitchFamily="34" charset="0"/>
              </a:rPr>
              <a:t>Dr Lesley Simpson</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TYA Clinical Lead</a:t>
            </a:r>
          </a:p>
          <a:p>
            <a:r>
              <a:rPr lang="en-GB" sz="1400" dirty="0">
                <a:latin typeface="Arial" panose="020B0604020202020204" pitchFamily="34" charset="0"/>
                <a:cs typeface="Arial" panose="020B0604020202020204" pitchFamily="34" charset="0"/>
              </a:rPr>
              <a:t>Dr Nick Heaney</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Palliative Care Clinical Lead</a:t>
            </a:r>
          </a:p>
          <a:p>
            <a:r>
              <a:rPr lang="en-GB" sz="1400" dirty="0">
                <a:latin typeface="Arial" panose="020B0604020202020204" pitchFamily="34" charset="0"/>
                <a:cs typeface="Arial" panose="020B0604020202020204" pitchFamily="34" charset="0"/>
              </a:rPr>
              <a:t>Dr Diana McIntosh</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Aftercare Clinical Lead</a:t>
            </a:r>
          </a:p>
          <a:p>
            <a:r>
              <a:rPr lang="en-GB" sz="1400" dirty="0">
                <a:latin typeface="Arial" panose="020B0604020202020204" pitchFamily="34" charset="0"/>
                <a:cs typeface="Arial" panose="020B0604020202020204" pitchFamily="34" charset="0"/>
              </a:rPr>
              <a:t>Dr Mark Brougham</a:t>
            </a:r>
          </a:p>
        </p:txBody>
      </p:sp>
      <p:sp>
        <p:nvSpPr>
          <p:cNvPr id="60" name="TextBox 59">
            <a:extLst>
              <a:ext uri="{FF2B5EF4-FFF2-40B4-BE49-F238E27FC236}">
                <a16:creationId xmlns:a16="http://schemas.microsoft.com/office/drawing/2014/main" id="{9533E5B5-B497-ACD1-2827-FB5128B579BB}"/>
              </a:ext>
            </a:extLst>
          </p:cNvPr>
          <p:cNvSpPr txBox="1"/>
          <p:nvPr/>
        </p:nvSpPr>
        <p:spPr>
          <a:xfrm>
            <a:off x="4661540" y="1317249"/>
            <a:ext cx="3420333" cy="5262979"/>
          </a:xfrm>
          <a:prstGeom prst="rect">
            <a:avLst/>
          </a:prstGeom>
          <a:noFill/>
        </p:spPr>
        <p:txBody>
          <a:bodyPr wrap="square">
            <a:spAutoFit/>
          </a:bodyPr>
          <a:lstStyle/>
          <a:p>
            <a:r>
              <a:rPr lang="en-GB" sz="1400" b="1" u="sng" dirty="0">
                <a:latin typeface="Arial" panose="020B0604020202020204" pitchFamily="34" charset="0"/>
                <a:cs typeface="Arial" panose="020B0604020202020204" pitchFamily="34" charset="0"/>
              </a:rPr>
              <a:t>Project Manager</a:t>
            </a:r>
          </a:p>
          <a:p>
            <a:r>
              <a:rPr lang="en-GB" sz="1400" dirty="0">
                <a:latin typeface="Arial" panose="020B0604020202020204" pitchFamily="34" charset="0"/>
                <a:cs typeface="Arial" panose="020B0604020202020204" pitchFamily="34" charset="0"/>
              </a:rPr>
              <a:t>Carole Thomson</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AHP Lead</a:t>
            </a:r>
          </a:p>
          <a:p>
            <a:r>
              <a:rPr lang="en-GB" sz="1400" dirty="0">
                <a:latin typeface="Arial" panose="020B0604020202020204" pitchFamily="34" charset="0"/>
                <a:cs typeface="Arial" panose="020B0604020202020204" pitchFamily="34" charset="0"/>
              </a:rPr>
              <a:t>Gillian Matheson</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Communications Officer</a:t>
            </a:r>
          </a:p>
          <a:p>
            <a:r>
              <a:rPr lang="en-GB" sz="1400" dirty="0">
                <a:latin typeface="Arial" panose="020B0604020202020204" pitchFamily="34" charset="0"/>
                <a:cs typeface="Arial" panose="020B0604020202020204" pitchFamily="34" charset="0"/>
              </a:rPr>
              <a:t>Victoria Sanderson </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Information Officer </a:t>
            </a:r>
          </a:p>
          <a:p>
            <a:r>
              <a:rPr lang="en-GB" sz="1400" dirty="0">
                <a:latin typeface="Arial" panose="020B0604020202020204" pitchFamily="34" charset="0"/>
                <a:cs typeface="Arial" panose="020B0604020202020204" pitchFamily="34" charset="0"/>
              </a:rPr>
              <a:t>Joanna Macfadyen</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Paediatric MDT Coordinator</a:t>
            </a:r>
          </a:p>
          <a:p>
            <a:r>
              <a:rPr lang="en-GB" sz="1400" dirty="0">
                <a:latin typeface="Arial" panose="020B0604020202020204" pitchFamily="34" charset="0"/>
                <a:cs typeface="Arial" panose="020B0604020202020204" pitchFamily="34" charset="0"/>
              </a:rPr>
              <a:t>Pamela Gibson</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Network Support Officer</a:t>
            </a:r>
          </a:p>
          <a:p>
            <a:r>
              <a:rPr lang="en-GB" sz="1400" dirty="0">
                <a:latin typeface="Arial" panose="020B0604020202020204" pitchFamily="34" charset="0"/>
                <a:cs typeface="Arial" panose="020B0604020202020204" pitchFamily="34" charset="0"/>
              </a:rPr>
              <a:t>Linzi Black</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Holistic MDT Coordinator</a:t>
            </a:r>
          </a:p>
          <a:p>
            <a:r>
              <a:rPr lang="en-GB" sz="1400" dirty="0">
                <a:latin typeface="Arial" panose="020B0604020202020204" pitchFamily="34" charset="0"/>
                <a:cs typeface="Arial" panose="020B0604020202020204" pitchFamily="34" charset="0"/>
              </a:rPr>
              <a:t>Kirsten Henderson</a:t>
            </a:r>
          </a:p>
          <a:p>
            <a:endParaRPr lang="en-GB" sz="1400"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Aftercare Clinical Nurse Specialists</a:t>
            </a:r>
          </a:p>
          <a:p>
            <a:r>
              <a:rPr lang="en-GB" sz="1400" dirty="0">
                <a:latin typeface="Arial" panose="020B0604020202020204" pitchFamily="34" charset="0"/>
                <a:cs typeface="Arial" panose="020B0604020202020204" pitchFamily="34" charset="0"/>
              </a:rPr>
              <a:t>Ali Hall</a:t>
            </a:r>
          </a:p>
          <a:p>
            <a:r>
              <a:rPr lang="en-GB" sz="1400" dirty="0">
                <a:latin typeface="Arial" panose="020B0604020202020204" pitchFamily="34" charset="0"/>
                <a:cs typeface="Arial" panose="020B0604020202020204" pitchFamily="34" charset="0"/>
              </a:rPr>
              <a:t>Bernadine Wilkie</a:t>
            </a:r>
          </a:p>
        </p:txBody>
      </p:sp>
    </p:spTree>
    <p:extLst>
      <p:ext uri="{BB962C8B-B14F-4D97-AF65-F5344CB8AC3E}">
        <p14:creationId xmlns:p14="http://schemas.microsoft.com/office/powerpoint/2010/main" val="21425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title"/>
          </p:nvPr>
        </p:nvSpPr>
        <p:spPr>
          <a:xfrm>
            <a:off x="7312098" y="1769165"/>
            <a:ext cx="4659548" cy="2208753"/>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Social Media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Websites</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Newsletters</a:t>
            </a:r>
          </a:p>
        </p:txBody>
      </p:sp>
      <p:pic>
        <p:nvPicPr>
          <p:cNvPr id="6" name="Picture 5" descr="A group of people smiling&#10;&#10;Description automatically generated">
            <a:hlinkClick r:id="rId3"/>
            <a:extLst>
              <a:ext uri="{FF2B5EF4-FFF2-40B4-BE49-F238E27FC236}">
                <a16:creationId xmlns:a16="http://schemas.microsoft.com/office/drawing/2014/main" id="{F8838072-2FCA-FC47-15CB-5655B5D17BE8}"/>
              </a:ext>
            </a:extLst>
          </p:cNvPr>
          <p:cNvPicPr>
            <a:picLocks noChangeAspect="1"/>
          </p:cNvPicPr>
          <p:nvPr/>
        </p:nvPicPr>
        <p:blipFill>
          <a:blip r:embed="rId4"/>
          <a:stretch>
            <a:fillRect/>
          </a:stretch>
        </p:blipFill>
        <p:spPr>
          <a:xfrm>
            <a:off x="349888" y="281308"/>
            <a:ext cx="4238102" cy="1785829"/>
          </a:xfrm>
          <a:prstGeom prst="rect">
            <a:avLst/>
          </a:prstGeom>
        </p:spPr>
      </p:pic>
      <p:pic>
        <p:nvPicPr>
          <p:cNvPr id="14" name="Picture 13" descr="A logo for a service&#10;&#10;Description automatically generated">
            <a:hlinkClick r:id="rId5"/>
            <a:extLst>
              <a:ext uri="{FF2B5EF4-FFF2-40B4-BE49-F238E27FC236}">
                <a16:creationId xmlns:a16="http://schemas.microsoft.com/office/drawing/2014/main" id="{316F3AB3-8A57-F4ED-B705-282310519B9B}"/>
              </a:ext>
            </a:extLst>
          </p:cNvPr>
          <p:cNvPicPr>
            <a:picLocks noChangeAspect="1"/>
          </p:cNvPicPr>
          <p:nvPr/>
        </p:nvPicPr>
        <p:blipFill>
          <a:blip r:embed="rId6"/>
          <a:stretch>
            <a:fillRect/>
          </a:stretch>
        </p:blipFill>
        <p:spPr>
          <a:xfrm>
            <a:off x="349888" y="2408488"/>
            <a:ext cx="2865924" cy="1783813"/>
          </a:xfrm>
          <a:prstGeom prst="rect">
            <a:avLst/>
          </a:prstGeom>
        </p:spPr>
      </p:pic>
      <p:pic>
        <p:nvPicPr>
          <p:cNvPr id="5" name="Picture 4">
            <a:extLst>
              <a:ext uri="{FF2B5EF4-FFF2-40B4-BE49-F238E27FC236}">
                <a16:creationId xmlns:a16="http://schemas.microsoft.com/office/drawing/2014/main" id="{0ABF1656-95A9-85B1-BA6E-F72BDECAC668}"/>
              </a:ext>
            </a:extLst>
          </p:cNvPr>
          <p:cNvPicPr>
            <a:picLocks noChangeAspect="1"/>
          </p:cNvPicPr>
          <p:nvPr/>
        </p:nvPicPr>
        <p:blipFill>
          <a:blip r:embed="rId7"/>
          <a:stretch>
            <a:fillRect/>
          </a:stretch>
        </p:blipFill>
        <p:spPr>
          <a:xfrm>
            <a:off x="349888" y="4533652"/>
            <a:ext cx="1879604" cy="989266"/>
          </a:xfrm>
          <a:prstGeom prst="rect">
            <a:avLst/>
          </a:prstGeom>
        </p:spPr>
      </p:pic>
      <p:pic>
        <p:nvPicPr>
          <p:cNvPr id="10" name="Picture 9">
            <a:extLst>
              <a:ext uri="{FF2B5EF4-FFF2-40B4-BE49-F238E27FC236}">
                <a16:creationId xmlns:a16="http://schemas.microsoft.com/office/drawing/2014/main" id="{10D27CB2-5EAD-55A4-AB70-17B777F9D4FA}"/>
              </a:ext>
            </a:extLst>
          </p:cNvPr>
          <p:cNvPicPr>
            <a:picLocks noChangeAspect="1"/>
          </p:cNvPicPr>
          <p:nvPr/>
        </p:nvPicPr>
        <p:blipFill>
          <a:blip r:embed="rId8"/>
          <a:stretch>
            <a:fillRect/>
          </a:stretch>
        </p:blipFill>
        <p:spPr>
          <a:xfrm>
            <a:off x="381000" y="5842986"/>
            <a:ext cx="636142" cy="563503"/>
          </a:xfrm>
          <a:prstGeom prst="rect">
            <a:avLst/>
          </a:prstGeom>
        </p:spPr>
      </p:pic>
      <p:pic>
        <p:nvPicPr>
          <p:cNvPr id="12" name="Picture 11">
            <a:extLst>
              <a:ext uri="{FF2B5EF4-FFF2-40B4-BE49-F238E27FC236}">
                <a16:creationId xmlns:a16="http://schemas.microsoft.com/office/drawing/2014/main" id="{F634C562-7FDF-8394-5A85-C3D95898D1F4}"/>
              </a:ext>
            </a:extLst>
          </p:cNvPr>
          <p:cNvPicPr>
            <a:picLocks noChangeAspect="1"/>
          </p:cNvPicPr>
          <p:nvPr/>
        </p:nvPicPr>
        <p:blipFill>
          <a:blip r:embed="rId9"/>
          <a:stretch>
            <a:fillRect/>
          </a:stretch>
        </p:blipFill>
        <p:spPr>
          <a:xfrm>
            <a:off x="1289690" y="5856667"/>
            <a:ext cx="636142" cy="614037"/>
          </a:xfrm>
          <a:prstGeom prst="rect">
            <a:avLst/>
          </a:prstGeom>
        </p:spPr>
      </p:pic>
      <p:pic>
        <p:nvPicPr>
          <p:cNvPr id="15" name="Picture 14">
            <a:extLst>
              <a:ext uri="{FF2B5EF4-FFF2-40B4-BE49-F238E27FC236}">
                <a16:creationId xmlns:a16="http://schemas.microsoft.com/office/drawing/2014/main" id="{4BE73FA4-3BFD-B9EE-DD73-05B07211D669}"/>
              </a:ext>
            </a:extLst>
          </p:cNvPr>
          <p:cNvPicPr>
            <a:picLocks noChangeAspect="1"/>
          </p:cNvPicPr>
          <p:nvPr/>
        </p:nvPicPr>
        <p:blipFill>
          <a:blip r:embed="rId10"/>
          <a:stretch>
            <a:fillRect/>
          </a:stretch>
        </p:blipFill>
        <p:spPr>
          <a:xfrm>
            <a:off x="2198380" y="5842986"/>
            <a:ext cx="1174017" cy="627718"/>
          </a:xfrm>
          <a:prstGeom prst="rect">
            <a:avLst/>
          </a:prstGeom>
        </p:spPr>
      </p:pic>
    </p:spTree>
    <p:extLst>
      <p:ext uri="{BB962C8B-B14F-4D97-AF65-F5344CB8AC3E}">
        <p14:creationId xmlns:p14="http://schemas.microsoft.com/office/powerpoint/2010/main" val="134464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6330647" y="1295812"/>
            <a:ext cx="4793714" cy="795820"/>
          </a:xfrm>
        </p:spPr>
        <p:txBody>
          <a:bodyPr>
            <a:normAutofit/>
          </a:bodyPr>
          <a:lstStyle/>
          <a:p>
            <a:r>
              <a:rPr lang="en-US" sz="4000" dirty="0">
                <a:latin typeface="Arial" panose="020B0604020202020204" pitchFamily="34" charset="0"/>
                <a:cs typeface="Arial" panose="020B0604020202020204" pitchFamily="34" charset="0"/>
              </a:rPr>
              <a:t>Thank You</a:t>
            </a:r>
          </a:p>
        </p:txBody>
      </p:sp>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143409" y="3466603"/>
            <a:ext cx="244786" cy="244786"/>
          </a:xfrm>
          <a:prstGeom prst="rect">
            <a:avLst/>
          </a:prstGeom>
        </p:spPr>
      </p:pic>
      <p:sp>
        <p:nvSpPr>
          <p:cNvPr id="9" name="TextBox 8">
            <a:extLst>
              <a:ext uri="{FF2B5EF4-FFF2-40B4-BE49-F238E27FC236}">
                <a16:creationId xmlns:a16="http://schemas.microsoft.com/office/drawing/2014/main" id="{EA6FC2E4-42E3-4739-8BA0-07396F60FBCF}"/>
              </a:ext>
            </a:extLst>
          </p:cNvPr>
          <p:cNvSpPr txBox="1"/>
          <p:nvPr/>
        </p:nvSpPr>
        <p:spPr>
          <a:xfrm>
            <a:off x="4527501" y="2121694"/>
            <a:ext cx="6643946" cy="2215991"/>
          </a:xfrm>
          <a:prstGeom prst="rect">
            <a:avLst/>
          </a:prstGeom>
          <a:noFill/>
        </p:spPr>
        <p:txBody>
          <a:bodyPr wrap="square" rtlCol="0">
            <a:spAutoFit/>
          </a:bodyPr>
          <a:lstStyle/>
          <a:p>
            <a:pPr algn="r"/>
            <a:r>
              <a:rPr lang="en-US" sz="1400" b="1" u="sng" noProof="1">
                <a:solidFill>
                  <a:schemeClr val="bg1"/>
                </a:solidFill>
                <a:latin typeface="Arial" panose="020B0604020202020204" pitchFamily="34" charset="0"/>
                <a:cs typeface="Arial" panose="020B0604020202020204" pitchFamily="34" charset="0"/>
              </a:rPr>
              <a:t>For any enquiries please contact; </a:t>
            </a:r>
          </a:p>
          <a:p>
            <a:pPr algn="r"/>
            <a:endParaRPr lang="en-US" sz="1400" b="1" noProof="1">
              <a:solidFill>
                <a:schemeClr val="bg1"/>
              </a:solidFill>
              <a:latin typeface="Arial" panose="020B0604020202020204" pitchFamily="34" charset="0"/>
              <a:cs typeface="Arial" panose="020B0604020202020204" pitchFamily="34" charset="0"/>
            </a:endParaRPr>
          </a:p>
          <a:p>
            <a:pPr algn="r"/>
            <a:r>
              <a:rPr lang="en-US" sz="1400" b="1" noProof="1">
                <a:solidFill>
                  <a:schemeClr val="bg1"/>
                </a:solidFill>
                <a:latin typeface="Arial" panose="020B0604020202020204" pitchFamily="34" charset="0"/>
                <a:cs typeface="Arial" panose="020B0604020202020204" pitchFamily="34" charset="0"/>
              </a:rPr>
              <a:t>Managed Service Network for Children and Young People with Cancer</a:t>
            </a:r>
            <a:endParaRPr lang="en-GB" sz="1400" b="1" dirty="0">
              <a:solidFill>
                <a:schemeClr val="bg1"/>
              </a:solidFill>
              <a:latin typeface="Arial" panose="020B0604020202020204" pitchFamily="34" charset="0"/>
              <a:cs typeface="Arial" panose="020B0604020202020204" pitchFamily="34" charset="0"/>
            </a:endParaRPr>
          </a:p>
          <a:p>
            <a:pPr algn="r"/>
            <a:endParaRPr lang="en-GB" sz="1400" b="1" dirty="0">
              <a:solidFill>
                <a:schemeClr val="bg1"/>
              </a:solidFill>
              <a:latin typeface="Arial" panose="020B0604020202020204" pitchFamily="34" charset="0"/>
              <a:cs typeface="Arial" panose="020B0604020202020204" pitchFamily="34" charset="0"/>
            </a:endParaRPr>
          </a:p>
          <a:p>
            <a:pPr algn="r"/>
            <a:r>
              <a:rPr lang="en-GB" sz="1400" b="1" dirty="0">
                <a:solidFill>
                  <a:schemeClr val="bg1"/>
                </a:solidFill>
                <a:latin typeface="Arial" panose="020B0604020202020204" pitchFamily="34" charset="0"/>
                <a:cs typeface="Arial" panose="020B0604020202020204" pitchFamily="34" charset="0"/>
              </a:rPr>
              <a:t>Kings Cross Hospital, Dundee, DD3 8EA</a:t>
            </a:r>
          </a:p>
          <a:p>
            <a:endParaRPr lang="en-GB" sz="1400" b="1" dirty="0">
              <a:solidFill>
                <a:schemeClr val="bg1"/>
              </a:solidFill>
              <a:latin typeface="Arial" panose="020B0604020202020204" pitchFamily="34" charset="0"/>
              <a:cs typeface="Arial" panose="020B0604020202020204" pitchFamily="34" charset="0"/>
            </a:endParaRPr>
          </a:p>
          <a:p>
            <a:pPr algn="r"/>
            <a:r>
              <a:rPr lang="en-GB" sz="1400" b="1" dirty="0" err="1">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Tay.msncypc@nhs.scot</a:t>
            </a:r>
            <a:endParaRPr lang="en-GB" sz="1400" b="1" dirty="0">
              <a:solidFill>
                <a:schemeClr val="bg1"/>
              </a:solidFill>
              <a:latin typeface="Arial" panose="020B0604020202020204" pitchFamily="34" charset="0"/>
              <a:cs typeface="Arial" panose="020B0604020202020204" pitchFamily="34" charset="0"/>
            </a:endParaRPr>
          </a:p>
          <a:p>
            <a:pPr algn="r"/>
            <a:endParaRPr lang="en-GB" sz="1400" b="1" dirty="0">
              <a:solidFill>
                <a:schemeClr val="bg1"/>
              </a:solidFill>
              <a:latin typeface="Arial" panose="020B0604020202020204" pitchFamily="34" charset="0"/>
              <a:cs typeface="Arial" panose="020B0604020202020204" pitchFamily="34" charset="0"/>
            </a:endParaRPr>
          </a:p>
          <a:p>
            <a:pPr algn="r"/>
            <a:r>
              <a:rPr lang="en-GB" sz="1400" b="1" dirty="0">
                <a:solidFill>
                  <a:schemeClr val="bg1"/>
                </a:solidFill>
                <a:latin typeface="Arial" panose="020B0604020202020204" pitchFamily="34" charset="0"/>
                <a:cs typeface="Arial" panose="020B0604020202020204" pitchFamily="34" charset="0"/>
              </a:rPr>
              <a:t>www.msncypc.nhs.scot</a:t>
            </a:r>
          </a:p>
          <a:p>
            <a:r>
              <a:rPr lang="en-GB" sz="1200" b="1" dirty="0">
                <a:solidFill>
                  <a:schemeClr val="bg1"/>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020D8C9-8B52-4BF2-B67C-B9752BFAFC5F}"/>
              </a:ext>
            </a:extLst>
          </p:cNvPr>
          <p:cNvSpPr txBox="1"/>
          <p:nvPr/>
        </p:nvSpPr>
        <p:spPr>
          <a:xfrm>
            <a:off x="10706470" y="6329779"/>
            <a:ext cx="929954" cy="390617"/>
          </a:xfrm>
          <a:prstGeom prst="rect">
            <a:avLst/>
          </a:prstGeom>
          <a:solidFill>
            <a:srgbClr val="61BEE3"/>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CF053FB4-AE9A-A528-BDE4-796FB0DA45FC}"/>
              </a:ext>
            </a:extLst>
          </p:cNvPr>
          <p:cNvPicPr>
            <a:picLocks noChangeAspect="1"/>
          </p:cNvPicPr>
          <p:nvPr/>
        </p:nvPicPr>
        <p:blipFill>
          <a:blip r:embed="rId6"/>
          <a:stretch>
            <a:fillRect/>
          </a:stretch>
        </p:blipFill>
        <p:spPr>
          <a:xfrm>
            <a:off x="11198443" y="3811733"/>
            <a:ext cx="249423" cy="261590"/>
          </a:xfrm>
          <a:prstGeom prst="rect">
            <a:avLst/>
          </a:prstGeom>
        </p:spPr>
      </p:pic>
      <p:pic>
        <p:nvPicPr>
          <p:cNvPr id="11" name="Graphic 10" descr="Envelope" title="Icon Presenter Email">
            <a:extLst>
              <a:ext uri="{FF2B5EF4-FFF2-40B4-BE49-F238E27FC236}">
                <a16:creationId xmlns:a16="http://schemas.microsoft.com/office/drawing/2014/main" id="{EFBBF0BF-8E29-BD64-84F8-A40C66C7192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1156352" y="3064845"/>
            <a:ext cx="218900" cy="218900"/>
          </a:xfrm>
          <a:prstGeom prst="rect">
            <a:avLst/>
          </a:prstGeom>
        </p:spPr>
      </p:pic>
      <p:pic>
        <p:nvPicPr>
          <p:cNvPr id="21" name="Graphic 20" descr="User with solid fill">
            <a:extLst>
              <a:ext uri="{FF2B5EF4-FFF2-40B4-BE49-F238E27FC236}">
                <a16:creationId xmlns:a16="http://schemas.microsoft.com/office/drawing/2014/main" id="{A068CCE4-DEB1-E648-1B2E-A704DCB501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4361" y="2558482"/>
            <a:ext cx="323505" cy="323505"/>
          </a:xfrm>
          <a:prstGeom prst="rect">
            <a:avLst/>
          </a:prstGeom>
        </p:spPr>
      </p:pic>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E64F89-6E75-4B9F-A25F-A8A65C73C5C5}"/>
              </a:ext>
            </a:extLst>
          </p:cNvPr>
          <p:cNvSpPr txBox="1"/>
          <p:nvPr/>
        </p:nvSpPr>
        <p:spPr>
          <a:xfrm>
            <a:off x="10625667" y="6239933"/>
            <a:ext cx="1095331" cy="558800"/>
          </a:xfrm>
          <a:prstGeom prst="rect">
            <a:avLst/>
          </a:prstGeom>
          <a:solidFill>
            <a:srgbClr val="21A1D4"/>
          </a:solidFill>
        </p:spPr>
        <p:txBody>
          <a:bodyPr wrap="square" rtlCol="0">
            <a:spAutoFit/>
          </a:bodyPr>
          <a:lstStyle/>
          <a:p>
            <a:endParaRPr lang="en-GB" dirty="0"/>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757023" y="281885"/>
            <a:ext cx="4076398" cy="6516847"/>
          </a:xfrm>
        </p:spPr>
        <p:txBody>
          <a:bodyPr>
            <a:noAutofit/>
          </a:bodyPr>
          <a:lstStyle/>
          <a:p>
            <a:pPr marL="0" indent="0">
              <a:buNone/>
            </a:pPr>
            <a:r>
              <a:rPr lang="en-GB" sz="1600" dirty="0">
                <a:latin typeface="Arial" panose="020B0604020202020204" pitchFamily="34" charset="0"/>
                <a:cs typeface="Arial" panose="020B0604020202020204" pitchFamily="34" charset="0"/>
              </a:rPr>
              <a:t>The Managed Service Network for Children and Young People with Cancer (MSN CYPC) was officially launched in 2011 to ensure a single sustainable model of service delivery for children, teenagers, and young adults with cancer across Scotland. </a:t>
            </a:r>
          </a:p>
          <a:p>
            <a:pPr marL="0" indent="0">
              <a:buNone/>
            </a:pPr>
            <a:r>
              <a:rPr lang="en-GB" sz="1600" dirty="0">
                <a:latin typeface="Arial" panose="020B0604020202020204" pitchFamily="34" charset="0"/>
                <a:cs typeface="Arial" panose="020B0604020202020204" pitchFamily="34" charset="0"/>
              </a:rPr>
              <a:t>Its aim is to ensure patients get the right diagnosis and the right treatment with the right team in the right place. To achieve this, the MSN CYPC work collaboratively with all healthcare professionals involved in the delivery of children and young people’s cancer services across Scotland and in partnership with patients, carers and third sector organisations.</a:t>
            </a:r>
          </a:p>
          <a:p>
            <a:pPr marL="0" indent="0">
              <a:buNone/>
            </a:pPr>
            <a:r>
              <a:rPr lang="en-GB" sz="1600" dirty="0">
                <a:latin typeface="Arial" panose="020B0604020202020204" pitchFamily="34" charset="0"/>
                <a:cs typeface="Arial" panose="020B0604020202020204" pitchFamily="34" charset="0"/>
              </a:rPr>
              <a:t>Every year in Scotland, around 180 children up to the age of 16 and 200 teenagers and young adults (</a:t>
            </a:r>
            <a:r>
              <a:rPr lang="en-GB" sz="1600" dirty="0" err="1">
                <a:latin typeface="Arial" panose="020B0604020202020204" pitchFamily="34" charset="0"/>
                <a:cs typeface="Arial" panose="020B0604020202020204" pitchFamily="34" charset="0"/>
              </a:rPr>
              <a:t>TYAs</a:t>
            </a:r>
            <a:r>
              <a:rPr lang="en-GB" sz="1600" dirty="0">
                <a:latin typeface="Arial" panose="020B0604020202020204" pitchFamily="34" charset="0"/>
                <a:cs typeface="Arial" panose="020B0604020202020204" pitchFamily="34" charset="0"/>
              </a:rPr>
              <a:t>) between the ages of 16-25 are diagnosed with cancer. The types of cancers seen in children and young people are different from those in adults and are more treatable. Over 80% of children diagnosed with cancer before the age of 15 years can expect to survive more than five years after the diagnosis. For those between the ages of 15-24 years that rises to more than 90%.</a:t>
            </a:r>
          </a:p>
        </p:txBody>
      </p:sp>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550575" y="4555067"/>
            <a:ext cx="4272023" cy="720000"/>
          </a:xfrm>
        </p:spPr>
        <p:txBody>
          <a:bodyPr>
            <a:noAutofit/>
          </a:bodyPr>
          <a:lstStyle/>
          <a:p>
            <a:r>
              <a:rPr lang="en-US" sz="4000" b="1" dirty="0">
                <a:latin typeface="Arial" panose="020B0604020202020204" pitchFamily="34" charset="0"/>
                <a:cs typeface="Arial" panose="020B0604020202020204" pitchFamily="34" charset="0"/>
              </a:rPr>
              <a:t>BACKGROUND</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8520598" y="1075180"/>
            <a:ext cx="3200400" cy="3407839"/>
          </a:xfrm>
        </p:spPr>
        <p:txBody>
          <a:bodyPr>
            <a:normAutofit/>
          </a:bodyPr>
          <a:lstStyle/>
          <a:p>
            <a:pPr algn="ctr"/>
            <a:r>
              <a:rPr lang="en-GB" sz="1400" b="1" dirty="0">
                <a:latin typeface="Arial" panose="020B0604020202020204" pitchFamily="34" charset="0"/>
                <a:cs typeface="Arial" panose="020B0604020202020204" pitchFamily="34" charset="0"/>
              </a:rPr>
              <a:t>Collaborative and Compassionate Cancer Care: The Cancer Strategy for Children and Young People in Scotland 2021-26: </a:t>
            </a:r>
            <a:endParaRPr lang="en-GB" sz="1400" dirty="0">
              <a:latin typeface="Arial" panose="020B0604020202020204" pitchFamily="34" charset="0"/>
              <a:cs typeface="Arial" panose="020B0604020202020204" pitchFamily="34" charset="0"/>
            </a:endParaRPr>
          </a:p>
          <a:p>
            <a:pPr algn="ctr"/>
            <a:r>
              <a:rPr lang="en-GB" sz="1400" b="1" dirty="0">
                <a:latin typeface="Arial" panose="020B0604020202020204" pitchFamily="34" charset="0"/>
                <a:cs typeface="Arial" panose="020B0604020202020204" pitchFamily="34" charset="0"/>
              </a:rPr>
              <a:t>Vision: </a:t>
            </a:r>
            <a:r>
              <a:rPr lang="en-GB" sz="1400" i="1" dirty="0">
                <a:latin typeface="Arial" panose="020B0604020202020204" pitchFamily="34" charset="0"/>
                <a:cs typeface="Arial" panose="020B0604020202020204" pitchFamily="34" charset="0"/>
              </a:rPr>
              <a:t>A once for Scotland, specialist, multidisciplinary and age-appropriate service for all children and young people who are living with and beyond cancer </a:t>
            </a:r>
            <a:endParaRPr lang="en-GB" sz="1400" dirty="0">
              <a:latin typeface="Arial" panose="020B0604020202020204" pitchFamily="34" charset="0"/>
              <a:cs typeface="Arial" panose="020B0604020202020204" pitchFamily="34" charset="0"/>
            </a:endParaRPr>
          </a:p>
          <a:p>
            <a:pPr algn="ctr"/>
            <a:r>
              <a:rPr lang="en-GB" sz="1400" b="1" dirty="0">
                <a:latin typeface="Arial" panose="020B0604020202020204" pitchFamily="34" charset="0"/>
                <a:cs typeface="Arial" panose="020B0604020202020204" pitchFamily="34" charset="0"/>
              </a:rPr>
              <a:t>Aim</a:t>
            </a:r>
            <a:r>
              <a:rPr lang="en-GB" sz="1400" b="1" i="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A National service that strives to improve clinical outcomes, psychosocial care, and patient experience. </a:t>
            </a:r>
            <a:endParaRPr lang="en-US" sz="1400" noProof="1">
              <a:latin typeface="Arial" panose="020B0604020202020204" pitchFamily="34" charset="0"/>
              <a:cs typeface="Arial" panose="020B0604020202020204" pitchFamily="34" charset="0"/>
            </a:endParaRPr>
          </a:p>
        </p:txBody>
      </p:sp>
      <p:pic>
        <p:nvPicPr>
          <p:cNvPr id="8" name="Picture Placeholder 7">
            <a:extLst>
              <a:ext uri="{FF2B5EF4-FFF2-40B4-BE49-F238E27FC236}">
                <a16:creationId xmlns:a16="http://schemas.microsoft.com/office/drawing/2014/main" id="{8EC305EB-28BD-4E21-B403-ACAAC4809FB8}"/>
              </a:ext>
            </a:extLst>
          </p:cNvPr>
          <p:cNvPicPr>
            <a:picLocks noGrp="1" noChangeAspect="1"/>
          </p:cNvPicPr>
          <p:nvPr>
            <p:ph type="pic" sz="quarter" idx="10"/>
          </p:nvPr>
        </p:nvPicPr>
        <p:blipFill>
          <a:blip r:embed="rId3"/>
          <a:srcRect l="17420" r="17420"/>
          <a:stretch>
            <a:fillRect/>
          </a:stretch>
        </p:blipFill>
        <p:spPr>
          <a:xfrm>
            <a:off x="4833421" y="855720"/>
            <a:ext cx="3475177" cy="3555252"/>
          </a:xfrm>
        </p:spPr>
      </p:pic>
    </p:spTree>
    <p:extLst>
      <p:ext uri="{BB962C8B-B14F-4D97-AF65-F5344CB8AC3E}">
        <p14:creationId xmlns:p14="http://schemas.microsoft.com/office/powerpoint/2010/main" val="212272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F573BE2-F136-49AC-B793-7B95B66AC66B}"/>
              </a:ext>
            </a:extLst>
          </p:cNvPr>
          <p:cNvSpPr txBox="1"/>
          <p:nvPr/>
        </p:nvSpPr>
        <p:spPr>
          <a:xfrm>
            <a:off x="154045" y="374625"/>
            <a:ext cx="6191771" cy="6740307"/>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Develop and maintain effective mechanisms to ensure meaningful and sustainable communication with stakeholders encouraging two-way communication which promote a culture of information sharing </a:t>
            </a:r>
          </a:p>
          <a:p>
            <a:pPr lvl="0"/>
            <a:endParaRPr lang="en-GB"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Establish clear and consistent approaches to communications and engagement to support the Network to achieve its vision and aims</a:t>
            </a:r>
          </a:p>
          <a:p>
            <a:pPr lvl="0"/>
            <a:endParaRPr lang="en-GB"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Establish robust and effective tools to gather patient feedback,  including; patient experience, compliments and complaints</a:t>
            </a:r>
          </a:p>
          <a:p>
            <a:pPr lvl="0"/>
            <a:endParaRPr lang="en-GB"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Identify success  and good practice, encouraging local Health Boards to share and support wider learning from the experiences of others  </a:t>
            </a:r>
          </a:p>
          <a:p>
            <a:pPr marL="285750" lvl="0" indent="-2857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Build credibility and trust to establish a positive reputation with stakeholders </a:t>
            </a:r>
          </a:p>
          <a:p>
            <a:pPr marL="285750" indent="-2857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Understand the impact of change or development on local services, patients and the public </a:t>
            </a:r>
          </a:p>
          <a:p>
            <a:pPr lvl="0" algn="just"/>
            <a:endParaRPr lang="en-GB" sz="1600" dirty="0">
              <a:solidFill>
                <a:schemeClr val="bg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Actively promote collaborative working across NHS Scotland which can identify potential sources of resource to support local developments </a:t>
            </a:r>
          </a:p>
          <a:p>
            <a:pPr marL="285750" indent="-2857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p:txBody>
      </p:sp>
      <p:sp>
        <p:nvSpPr>
          <p:cNvPr id="18" name="Picture Placeholder 15">
            <a:extLst>
              <a:ext uri="{FF2B5EF4-FFF2-40B4-BE49-F238E27FC236}">
                <a16:creationId xmlns:a16="http://schemas.microsoft.com/office/drawing/2014/main" id="{04B54D4F-C754-440A-9C38-4CD414B1EEA7}"/>
              </a:ext>
            </a:extLst>
          </p:cNvPr>
          <p:cNvSpPr txBox="1">
            <a:spLocks/>
          </p:cNvSpPr>
          <p:nvPr/>
        </p:nvSpPr>
        <p:spPr>
          <a:xfrm>
            <a:off x="7019095" y="1226806"/>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vert="horz" wrap="square" lIns="45720" tIns="45720" rIns="45720" bIns="45720" rtlCol="0" anchor="ctr">
            <a:noAutofit/>
          </a:bodyPr>
          <a:lstStyle/>
          <a:p>
            <a:endParaRPr lang="en-GB" dirty="0"/>
          </a:p>
        </p:txBody>
      </p:sp>
      <p:pic>
        <p:nvPicPr>
          <p:cNvPr id="20" name="Picture Placeholder 19">
            <a:extLst>
              <a:ext uri="{FF2B5EF4-FFF2-40B4-BE49-F238E27FC236}">
                <a16:creationId xmlns:a16="http://schemas.microsoft.com/office/drawing/2014/main" id="{5F457D05-B242-4249-89A3-C20DE0A117CE}"/>
              </a:ext>
            </a:extLst>
          </p:cNvPr>
          <p:cNvPicPr>
            <a:picLocks noGrp="1" noChangeAspect="1"/>
          </p:cNvPicPr>
          <p:nvPr>
            <p:ph type="pic" sz="quarter" idx="12"/>
          </p:nvPr>
        </p:nvPicPr>
        <p:blipFill>
          <a:blip r:embed="rId3"/>
          <a:srcRect l="17517" r="17517"/>
          <a:stretch>
            <a:fillRect/>
          </a:stretch>
        </p:blipFill>
        <p:spPr>
          <a:xfrm>
            <a:off x="7019094" y="1252750"/>
            <a:ext cx="4290933" cy="4404388"/>
          </a:xfrm>
        </p:spPr>
      </p:pic>
      <p:sp>
        <p:nvSpPr>
          <p:cNvPr id="6" name="Oval 5" descr="Logo Backgdrop">
            <a:extLst>
              <a:ext uri="{FF2B5EF4-FFF2-40B4-BE49-F238E27FC236}">
                <a16:creationId xmlns:a16="http://schemas.microsoft.com/office/drawing/2014/main" id="{05B0670B-BF1F-4BCF-B83C-74D893BF46CC}"/>
              </a:ext>
            </a:extLst>
          </p:cNvPr>
          <p:cNvSpPr/>
          <p:nvPr/>
        </p:nvSpPr>
        <p:spPr>
          <a:xfrm>
            <a:off x="8463397" y="3333758"/>
            <a:ext cx="3574558" cy="3371273"/>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ECC2A79-0C4C-44ED-984E-95E1157BD49F}"/>
              </a:ext>
            </a:extLst>
          </p:cNvPr>
          <p:cNvSpPr txBox="1"/>
          <p:nvPr/>
        </p:nvSpPr>
        <p:spPr>
          <a:xfrm>
            <a:off x="9038751" y="4355750"/>
            <a:ext cx="2873237" cy="1569660"/>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AIMS </a:t>
            </a:r>
          </a:p>
          <a:p>
            <a:r>
              <a:rPr lang="en-GB" sz="3200" b="1" dirty="0">
                <a:latin typeface="Arial" panose="020B0604020202020204" pitchFamily="34" charset="0"/>
                <a:cs typeface="Arial" panose="020B0604020202020204" pitchFamily="34" charset="0"/>
              </a:rPr>
              <a:t>AND OBJECTIVES</a:t>
            </a:r>
          </a:p>
        </p:txBody>
      </p:sp>
      <p:sp>
        <p:nvSpPr>
          <p:cNvPr id="3" name="TextBox 2">
            <a:extLst>
              <a:ext uri="{FF2B5EF4-FFF2-40B4-BE49-F238E27FC236}">
                <a16:creationId xmlns:a16="http://schemas.microsoft.com/office/drawing/2014/main" id="{509A242C-F4C9-005A-282A-89E399A4F702}"/>
              </a:ext>
            </a:extLst>
          </p:cNvPr>
          <p:cNvSpPr txBox="1"/>
          <p:nvPr/>
        </p:nvSpPr>
        <p:spPr>
          <a:xfrm>
            <a:off x="5648900" y="375745"/>
            <a:ext cx="6263088" cy="923330"/>
          </a:xfrm>
          <a:prstGeom prst="rect">
            <a:avLst/>
          </a:prstGeom>
          <a:noFill/>
        </p:spPr>
        <p:txBody>
          <a:bodyPr wrap="square">
            <a:spAutoFit/>
          </a:bodyPr>
          <a:lstStyle/>
          <a:p>
            <a:pPr lvl="0" algn="just"/>
            <a:endParaRPr lang="en-GB" sz="1800" dirty="0">
              <a:solidFill>
                <a:schemeClr val="bg1"/>
              </a:solidFill>
              <a:latin typeface="Arial" panose="020B0604020202020204" pitchFamily="34" charset="0"/>
              <a:cs typeface="Arial" panose="020B0604020202020204" pitchFamily="34" charset="0"/>
            </a:endParaRPr>
          </a:p>
          <a:p>
            <a:pPr lvl="0" algn="just"/>
            <a:endParaRPr lang="en-GB" sz="1800" dirty="0">
              <a:solidFill>
                <a:schemeClr val="bg1"/>
              </a:solidFill>
              <a:latin typeface="Arial" panose="020B0604020202020204" pitchFamily="34" charset="0"/>
              <a:cs typeface="Arial" panose="020B0604020202020204" pitchFamily="34" charset="0"/>
            </a:endParaRPr>
          </a:p>
          <a:p>
            <a:pPr lvl="0" algn="just"/>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98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A1958-8B27-E27C-B82D-AC910510FBB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C7D296F2-1861-3FB4-C9A3-4FF8EC157013}"/>
              </a:ext>
            </a:extLst>
          </p:cNvPr>
          <p:cNvSpPr txBox="1"/>
          <p:nvPr/>
        </p:nvSpPr>
        <p:spPr>
          <a:xfrm>
            <a:off x="833099" y="1608515"/>
            <a:ext cx="5463844" cy="458587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Working in partnership with stakeholders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Develop external channels – website, social media, SharePoint</a:t>
            </a: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Learning from lived experiences with our patient and family  groups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Third sector engagement and collaboration</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Promoting our achievements</a:t>
            </a: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Improving data outcomes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18" name="Picture Placeholder 15">
            <a:extLst>
              <a:ext uri="{FF2B5EF4-FFF2-40B4-BE49-F238E27FC236}">
                <a16:creationId xmlns:a16="http://schemas.microsoft.com/office/drawing/2014/main" id="{76559701-A0BC-A6BE-F3CE-9549FC813981}"/>
              </a:ext>
            </a:extLst>
          </p:cNvPr>
          <p:cNvSpPr txBox="1">
            <a:spLocks/>
          </p:cNvSpPr>
          <p:nvPr/>
        </p:nvSpPr>
        <p:spPr>
          <a:xfrm>
            <a:off x="7019095" y="1226806"/>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vert="horz" wrap="square" lIns="45720" tIns="45720" rIns="45720" bIns="45720" rtlCol="0" anchor="ctr">
            <a:noAutofit/>
          </a:bodyPr>
          <a:lstStyle/>
          <a:p>
            <a:endParaRPr lang="en-GB" dirty="0"/>
          </a:p>
        </p:txBody>
      </p:sp>
      <p:sp>
        <p:nvSpPr>
          <p:cNvPr id="3" name="TextBox 2">
            <a:extLst>
              <a:ext uri="{FF2B5EF4-FFF2-40B4-BE49-F238E27FC236}">
                <a16:creationId xmlns:a16="http://schemas.microsoft.com/office/drawing/2014/main" id="{7B602BC4-E81E-C03E-276D-2D22689FE309}"/>
              </a:ext>
            </a:extLst>
          </p:cNvPr>
          <p:cNvSpPr txBox="1"/>
          <p:nvPr/>
        </p:nvSpPr>
        <p:spPr>
          <a:xfrm>
            <a:off x="5648900" y="375745"/>
            <a:ext cx="6263088" cy="923330"/>
          </a:xfrm>
          <a:prstGeom prst="rect">
            <a:avLst/>
          </a:prstGeom>
          <a:noFill/>
        </p:spPr>
        <p:txBody>
          <a:bodyPr wrap="square">
            <a:spAutoFit/>
          </a:bodyPr>
          <a:lstStyle/>
          <a:p>
            <a:pPr lvl="0" algn="just"/>
            <a:endParaRPr lang="en-GB" sz="1800" dirty="0">
              <a:solidFill>
                <a:schemeClr val="bg1"/>
              </a:solidFill>
              <a:latin typeface="Arial" panose="020B0604020202020204" pitchFamily="34" charset="0"/>
              <a:cs typeface="Arial" panose="020B0604020202020204" pitchFamily="34" charset="0"/>
            </a:endParaRPr>
          </a:p>
          <a:p>
            <a:pPr lvl="0" algn="just"/>
            <a:endParaRPr lang="en-GB" sz="1800" dirty="0">
              <a:solidFill>
                <a:schemeClr val="bg1"/>
              </a:solidFill>
              <a:latin typeface="Arial" panose="020B0604020202020204" pitchFamily="34" charset="0"/>
              <a:cs typeface="Arial" panose="020B0604020202020204" pitchFamily="34" charset="0"/>
            </a:endParaRPr>
          </a:p>
          <a:p>
            <a:pPr lvl="0" algn="just"/>
            <a:endParaRPr lang="en-GB" sz="1800" dirty="0">
              <a:solidFill>
                <a:schemeClr val="bg1"/>
              </a:solidFill>
              <a:latin typeface="Arial" panose="020B0604020202020204" pitchFamily="34" charset="0"/>
              <a:cs typeface="Arial" panose="020B0604020202020204" pitchFamily="34" charset="0"/>
            </a:endParaRPr>
          </a:p>
        </p:txBody>
      </p:sp>
      <p:pic>
        <p:nvPicPr>
          <p:cNvPr id="11" name="Picture Placeholder 10" descr="A doctor holding a stethoscope&#10;&#10;Description automatically generated">
            <a:extLst>
              <a:ext uri="{FF2B5EF4-FFF2-40B4-BE49-F238E27FC236}">
                <a16:creationId xmlns:a16="http://schemas.microsoft.com/office/drawing/2014/main" id="{E4ED2D3B-202C-020E-A60F-B9E27B4CD49B}"/>
              </a:ext>
            </a:extLst>
          </p:cNvPr>
          <p:cNvPicPr>
            <a:picLocks noGrp="1" noChangeAspect="1"/>
          </p:cNvPicPr>
          <p:nvPr>
            <p:ph type="pic" sz="quarter" idx="12"/>
          </p:nvPr>
        </p:nvPicPr>
        <p:blipFill>
          <a:blip r:embed="rId3"/>
          <a:srcRect l="26614" r="26614"/>
          <a:stretch>
            <a:fillRect/>
          </a:stretch>
        </p:blipFill>
        <p:spPr>
          <a:xfrm>
            <a:off x="6905505" y="1154603"/>
            <a:ext cx="4291013" cy="4403725"/>
          </a:xfrm>
        </p:spPr>
      </p:pic>
      <p:sp>
        <p:nvSpPr>
          <p:cNvPr id="6" name="Oval 5" descr="Logo Backgdrop">
            <a:extLst>
              <a:ext uri="{FF2B5EF4-FFF2-40B4-BE49-F238E27FC236}">
                <a16:creationId xmlns:a16="http://schemas.microsoft.com/office/drawing/2014/main" id="{E2499A1D-FE0F-ADF5-3A98-FC472B356056}"/>
              </a:ext>
            </a:extLst>
          </p:cNvPr>
          <p:cNvSpPr/>
          <p:nvPr/>
        </p:nvSpPr>
        <p:spPr>
          <a:xfrm>
            <a:off x="8457622" y="3365653"/>
            <a:ext cx="3574558" cy="3371273"/>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C410C78-2B59-CEBD-EC03-9B901D6DFACD}"/>
              </a:ext>
            </a:extLst>
          </p:cNvPr>
          <p:cNvSpPr txBox="1"/>
          <p:nvPr/>
        </p:nvSpPr>
        <p:spPr>
          <a:xfrm>
            <a:off x="9079386" y="4568233"/>
            <a:ext cx="2591718" cy="1077218"/>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Key </a:t>
            </a:r>
          </a:p>
          <a:p>
            <a:r>
              <a:rPr lang="en-GB" sz="3200" b="1" dirty="0">
                <a:latin typeface="Arial" panose="020B0604020202020204" pitchFamily="34" charset="0"/>
                <a:cs typeface="Arial" panose="020B0604020202020204" pitchFamily="34" charset="0"/>
              </a:rPr>
              <a:t>Priorities</a:t>
            </a:r>
          </a:p>
        </p:txBody>
      </p:sp>
    </p:spTree>
    <p:extLst>
      <p:ext uri="{BB962C8B-B14F-4D97-AF65-F5344CB8AC3E}">
        <p14:creationId xmlns:p14="http://schemas.microsoft.com/office/powerpoint/2010/main" val="387008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470636" y="217469"/>
            <a:ext cx="6976872" cy="637297"/>
          </a:xfrm>
        </p:spPr>
        <p:txBody>
          <a:bodyPr>
            <a:normAutofit/>
          </a:bodyPr>
          <a:lstStyle/>
          <a:p>
            <a:r>
              <a:rPr lang="en-US" sz="2800" dirty="0">
                <a:latin typeface="Arial" panose="020B0604020202020204" pitchFamily="34" charset="0"/>
                <a:cs typeface="Arial" panose="020B0604020202020204" pitchFamily="34" charset="0"/>
              </a:rPr>
              <a:t>Communication plan - timeline</a:t>
            </a:r>
          </a:p>
        </p:txBody>
      </p:sp>
      <p:sp>
        <p:nvSpPr>
          <p:cNvPr id="7" name="Slide Number Placeholder 6">
            <a:extLst>
              <a:ext uri="{FF2B5EF4-FFF2-40B4-BE49-F238E27FC236}">
                <a16:creationId xmlns:a16="http://schemas.microsoft.com/office/drawing/2014/main" id="{07720371-38D5-4950-B57F-5F0F0D621583}"/>
              </a:ext>
            </a:extLst>
          </p:cNvPr>
          <p:cNvSpPr>
            <a:spLocks noGrp="1"/>
          </p:cNvSpPr>
          <p:nvPr>
            <p:ph type="sldNum" sz="quarter" idx="12"/>
          </p:nvPr>
        </p:nvSpPr>
        <p:spPr/>
        <p:txBody>
          <a:bodyPr/>
          <a:lstStyle/>
          <a:p>
            <a:fld id="{B67B645E-C5E5-4727-B977-D372A0AA71D9}" type="slidenum">
              <a:rPr lang="en-US" smtClean="0"/>
              <a:pPr/>
              <a:t>5</a:t>
            </a:fld>
            <a:endParaRPr lang="en-US" dirty="0"/>
          </a:p>
        </p:txBody>
      </p:sp>
      <p:sp>
        <p:nvSpPr>
          <p:cNvPr id="3" name="Rectangle 2">
            <a:extLst>
              <a:ext uri="{FF2B5EF4-FFF2-40B4-BE49-F238E27FC236}">
                <a16:creationId xmlns:a16="http://schemas.microsoft.com/office/drawing/2014/main" id="{E7153041-EE34-4353-7557-144F1A9D0F07}"/>
              </a:ext>
            </a:extLst>
          </p:cNvPr>
          <p:cNvSpPr/>
          <p:nvPr/>
        </p:nvSpPr>
        <p:spPr>
          <a:xfrm>
            <a:off x="10549098" y="6142383"/>
            <a:ext cx="1500809" cy="602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D7F2F946-A983-DA38-71F7-3FB9E6A7ACDE}"/>
              </a:ext>
            </a:extLst>
          </p:cNvPr>
          <p:cNvGraphicFramePr>
            <a:graphicFrameLocks noGrp="1"/>
          </p:cNvGraphicFramePr>
          <p:nvPr>
            <p:extLst>
              <p:ext uri="{D42A27DB-BD31-4B8C-83A1-F6EECF244321}">
                <p14:modId xmlns:p14="http://schemas.microsoft.com/office/powerpoint/2010/main" val="2416211111"/>
              </p:ext>
            </p:extLst>
          </p:nvPr>
        </p:nvGraphicFramePr>
        <p:xfrm>
          <a:off x="251551" y="779303"/>
          <a:ext cx="11688897" cy="5845895"/>
        </p:xfrm>
        <a:graphic>
          <a:graphicData uri="http://schemas.openxmlformats.org/drawingml/2006/table">
            <a:tbl>
              <a:tblPr firstRow="1" firstCol="1" bandRow="1">
                <a:tableStyleId>{5C22544A-7EE6-4342-B048-85BDC9FD1C3A}</a:tableStyleId>
              </a:tblPr>
              <a:tblGrid>
                <a:gridCol w="1742502">
                  <a:extLst>
                    <a:ext uri="{9D8B030D-6E8A-4147-A177-3AD203B41FA5}">
                      <a16:colId xmlns:a16="http://schemas.microsoft.com/office/drawing/2014/main" val="1401093083"/>
                    </a:ext>
                  </a:extLst>
                </a:gridCol>
                <a:gridCol w="5023692">
                  <a:extLst>
                    <a:ext uri="{9D8B030D-6E8A-4147-A177-3AD203B41FA5}">
                      <a16:colId xmlns:a16="http://schemas.microsoft.com/office/drawing/2014/main" val="3820497150"/>
                    </a:ext>
                  </a:extLst>
                </a:gridCol>
                <a:gridCol w="2981788">
                  <a:extLst>
                    <a:ext uri="{9D8B030D-6E8A-4147-A177-3AD203B41FA5}">
                      <a16:colId xmlns:a16="http://schemas.microsoft.com/office/drawing/2014/main" val="2675586040"/>
                    </a:ext>
                  </a:extLst>
                </a:gridCol>
                <a:gridCol w="1940915">
                  <a:extLst>
                    <a:ext uri="{9D8B030D-6E8A-4147-A177-3AD203B41FA5}">
                      <a16:colId xmlns:a16="http://schemas.microsoft.com/office/drawing/2014/main" val="3072245994"/>
                    </a:ext>
                  </a:extLst>
                </a:gridCol>
              </a:tblGrid>
              <a:tr h="384260">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Internal Group</a:t>
                      </a:r>
                    </a:p>
                    <a:p>
                      <a:pPr algn="l">
                        <a:lnSpc>
                          <a:spcPct val="115000"/>
                        </a:lnSpc>
                      </a:pPr>
                      <a:endParaRPr lang="en-GB" sz="1200" b="1" kern="100" dirty="0">
                        <a:effectLst/>
                        <a:latin typeface="Arial" panose="020B0604020202020204" pitchFamily="34" charset="0"/>
                        <a:cs typeface="Arial" panose="020B0604020202020204" pitchFamily="34" charset="0"/>
                      </a:endParaRPr>
                    </a:p>
                  </a:txBody>
                  <a:tcPr marL="41830" marR="41830" marT="0" marB="0" anchor="ct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Format</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nchor="ctr"/>
                </a:tc>
                <a:tc>
                  <a:txBody>
                    <a:bodyPr/>
                    <a:lstStyle/>
                    <a:p>
                      <a:pPr algn="l">
                        <a:lnSpc>
                          <a:spcPct val="115000"/>
                        </a:lnSpc>
                      </a:pPr>
                      <a:r>
                        <a:rPr lang="en-GB" sz="1200" b="1" kern="100">
                          <a:effectLst/>
                          <a:latin typeface="Arial" panose="020B0604020202020204" pitchFamily="34" charset="0"/>
                          <a:cs typeface="Arial" panose="020B0604020202020204" pitchFamily="34" charset="0"/>
                        </a:rPr>
                        <a:t>Resource</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nchor="ctr"/>
                </a:tc>
                <a:tc>
                  <a:txBody>
                    <a:bodyPr/>
                    <a:lstStyle/>
                    <a:p>
                      <a:pPr algn="l">
                        <a:lnSpc>
                          <a:spcPct val="115000"/>
                        </a:lnSpc>
                      </a:pPr>
                      <a:r>
                        <a:rPr lang="en-GB" sz="1200" b="1" kern="100">
                          <a:effectLst/>
                          <a:latin typeface="Arial" panose="020B0604020202020204" pitchFamily="34" charset="0"/>
                          <a:cs typeface="Arial" panose="020B0604020202020204" pitchFamily="34" charset="0"/>
                        </a:rPr>
                        <a:t>Time Scale</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nchor="ctr"/>
                </a:tc>
                <a:extLst>
                  <a:ext uri="{0D108BD9-81ED-4DB2-BD59-A6C34878D82A}">
                    <a16:rowId xmlns:a16="http://schemas.microsoft.com/office/drawing/2014/main" val="865862977"/>
                  </a:ext>
                </a:extLst>
              </a:tr>
              <a:tr h="340419">
                <a:tc rowSpan="6">
                  <a:txBody>
                    <a:bodyPr/>
                    <a:lstStyle/>
                    <a:p>
                      <a:pPr algn="l">
                        <a:lnSpc>
                          <a:spcPct val="115000"/>
                        </a:lnSpc>
                      </a:pPr>
                      <a:r>
                        <a:rPr lang="en-GB" sz="1200" b="1" kern="100" dirty="0">
                          <a:effectLst/>
                          <a:latin typeface="Arial" panose="020B0604020202020204" pitchFamily="34" charset="0"/>
                          <a:cs typeface="Arial" panose="020B0604020202020204" pitchFamily="34" charset="0"/>
                        </a:rPr>
                        <a:t>All staff groups</a:t>
                      </a:r>
                    </a:p>
                    <a:p>
                      <a:pPr algn="l">
                        <a:lnSpc>
                          <a:spcPct val="115000"/>
                        </a:lnSpc>
                      </a:pPr>
                      <a:r>
                        <a:rPr lang="en-GB" sz="1200" b="1" kern="100" dirty="0">
                          <a:effectLst/>
                          <a:latin typeface="Arial" panose="020B0604020202020204" pitchFamily="34" charset="0"/>
                          <a:cs typeface="Arial" panose="020B0604020202020204" pitchFamily="34" charset="0"/>
                        </a:rPr>
                        <a:t> </a:t>
                      </a:r>
                    </a:p>
                    <a:p>
                      <a:pPr algn="l">
                        <a:lnSpc>
                          <a:spcPct val="115000"/>
                        </a:lnSpc>
                      </a:pPr>
                      <a:r>
                        <a:rPr lang="en-GB" sz="1200" b="1" kern="100" dirty="0">
                          <a:effectLst/>
                          <a:latin typeface="Arial" panose="020B0604020202020204" pitchFamily="34" charset="0"/>
                          <a:cs typeface="Arial" panose="020B0604020202020204" pitchFamily="34" charset="0"/>
                        </a:rPr>
                        <a:t> </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Patient Leaflets - website</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a:effectLst/>
                          <a:latin typeface="Arial" panose="020B0604020202020204" pitchFamily="34" charset="0"/>
                          <a:cs typeface="Arial" panose="020B0604020202020204" pitchFamily="34" charset="0"/>
                        </a:rPr>
                        <a:t>Communications Officer (CO)</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ea typeface="Times" panose="02020603050405020304" pitchFamily="18" charset="0"/>
                          <a:cs typeface="Arial" panose="020B0604020202020204" pitchFamily="34" charset="0"/>
                        </a:rPr>
                        <a:t>As required</a:t>
                      </a:r>
                    </a:p>
                  </a:txBody>
                  <a:tcPr marL="41830" marR="41830" marT="0" marB="0"/>
                </a:tc>
                <a:extLst>
                  <a:ext uri="{0D108BD9-81ED-4DB2-BD59-A6C34878D82A}">
                    <a16:rowId xmlns:a16="http://schemas.microsoft.com/office/drawing/2014/main" val="3477969624"/>
                  </a:ext>
                </a:extLst>
              </a:tr>
              <a:tr h="384260">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Staff Education &amp; Training Information – website, SharePoint</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a:effectLst/>
                          <a:latin typeface="Arial" panose="020B0604020202020204" pitchFamily="34" charset="0"/>
                          <a:cs typeface="Arial" panose="020B0604020202020204" pitchFamily="34" charset="0"/>
                        </a:rPr>
                        <a:t>CO, Workstream Leads &amp; Network Manager</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As required</a:t>
                      </a:r>
                    </a:p>
                    <a:p>
                      <a:pPr algn="l">
                        <a:lnSpc>
                          <a:spcPct val="115000"/>
                        </a:lnSpc>
                      </a:pP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298058701"/>
                  </a:ext>
                </a:extLst>
              </a:tr>
              <a:tr h="183619">
                <a:tc vMerge="1">
                  <a:txBody>
                    <a:bodyPr/>
                    <a:lstStyle/>
                    <a:p>
                      <a:endParaRPr lang="en-GB"/>
                    </a:p>
                  </a:txBody>
                  <a:tcPr/>
                </a:tc>
                <a:tc>
                  <a:txBody>
                    <a:bodyPr/>
                    <a:lstStyle/>
                    <a:p>
                      <a:pPr algn="l">
                        <a:lnSpc>
                          <a:spcPct val="115000"/>
                        </a:lnSpc>
                      </a:pPr>
                      <a:r>
                        <a:rPr lang="en-GB" sz="1200" b="1" kern="100">
                          <a:effectLst/>
                          <a:latin typeface="Arial" panose="020B0604020202020204" pitchFamily="34" charset="0"/>
                          <a:cs typeface="Arial" panose="020B0604020202020204" pitchFamily="34" charset="0"/>
                        </a:rPr>
                        <a:t>Newsletter- email, website, SharePoint</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a:effectLst/>
                          <a:latin typeface="Arial" panose="020B0604020202020204" pitchFamily="34" charset="0"/>
                          <a:cs typeface="Arial" panose="020B0604020202020204" pitchFamily="34" charset="0"/>
                        </a:rPr>
                        <a:t>CO</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a:effectLst/>
                          <a:latin typeface="Arial" panose="020B0604020202020204" pitchFamily="34" charset="0"/>
                          <a:cs typeface="Arial" panose="020B0604020202020204" pitchFamily="34" charset="0"/>
                        </a:rPr>
                        <a:t>Quarterly</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3169248146"/>
                  </a:ext>
                </a:extLst>
              </a:tr>
              <a:tr h="183619">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Core team update – team meeting</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Members </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Fortnightly</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797271098"/>
                  </a:ext>
                </a:extLst>
              </a:tr>
              <a:tr h="348941">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Patient Information – website, individual group meeting</a:t>
                      </a:r>
                    </a:p>
                  </a:txBody>
                  <a:tcPr marL="41830" marR="4183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Arial" panose="020B0604020202020204" pitchFamily="34" charset="0"/>
                          <a:cs typeface="Arial" panose="020B0604020202020204" pitchFamily="34" charset="0"/>
                        </a:rPr>
                        <a:t>CO &amp; Workstream Leads</a:t>
                      </a:r>
                    </a:p>
                  </a:txBody>
                  <a:tcPr marL="41830" marR="4183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rial" panose="020B0604020202020204" pitchFamily="34" charset="0"/>
                          <a:cs typeface="Arial" panose="020B0604020202020204" pitchFamily="34" charset="0"/>
                        </a:rPr>
                        <a:t>As required</a:t>
                      </a:r>
                    </a:p>
                    <a:p>
                      <a:pPr algn="l"/>
                      <a:endParaRPr sz="1200" dirty="0"/>
                    </a:p>
                  </a:txBody>
                  <a:tcPr marL="41830" marR="41830" marT="0" marB="0"/>
                </a:tc>
                <a:extLst>
                  <a:ext uri="{0D108BD9-81ED-4DB2-BD59-A6C34878D82A}">
                    <a16:rowId xmlns:a16="http://schemas.microsoft.com/office/drawing/2014/main" val="428019267"/>
                  </a:ext>
                </a:extLst>
              </a:tr>
              <a:tr h="518182">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Annual Report – website, SharePoint</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CO, Project Manager (PM), Clinical Leads &amp;   Network Manager</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a:effectLst/>
                          <a:latin typeface="Arial" panose="020B0604020202020204" pitchFamily="34" charset="0"/>
                          <a:cs typeface="Arial" panose="020B0604020202020204" pitchFamily="34" charset="0"/>
                        </a:rPr>
                        <a:t>Annual</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2316438517"/>
                  </a:ext>
                </a:extLst>
              </a:tr>
              <a:tr h="384260">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Chief Executives</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Annual Report – email, website</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CO, PM, Clinical Leads &amp; Network Manager</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cs typeface="Arial" panose="020B0604020202020204" pitchFamily="34" charset="0"/>
                        </a:rPr>
                        <a:t>Annual</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422644015"/>
                  </a:ext>
                </a:extLst>
              </a:tr>
              <a:tr h="340419">
                <a:tc rowSpan="3">
                  <a:txBody>
                    <a:bodyPr/>
                    <a:lstStyle/>
                    <a:p>
                      <a:pPr algn="l">
                        <a:lnSpc>
                          <a:spcPct val="115000"/>
                        </a:lnSpc>
                      </a:pPr>
                      <a:r>
                        <a:rPr lang="en-GB" sz="1200" b="1" kern="100" dirty="0">
                          <a:effectLst/>
                          <a:latin typeface="Arial" panose="020B0604020202020204" pitchFamily="34" charset="0"/>
                          <a:cs typeface="Arial" panose="020B0604020202020204" pitchFamily="34" charset="0"/>
                        </a:rPr>
                        <a:t>MSN CYPC Board and Executive</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Staff Education &amp; Training </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a:effectLst/>
                          <a:latin typeface="Arial" panose="020B0604020202020204" pitchFamily="34" charset="0"/>
                          <a:cs typeface="Arial" panose="020B0604020202020204" pitchFamily="34" charset="0"/>
                        </a:rPr>
                        <a:t>Workstream Leads &amp; Network Manager</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cs typeface="Arial" panose="020B0604020202020204" pitchFamily="34" charset="0"/>
                        </a:rPr>
                        <a:t>As required</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1337555113"/>
                  </a:ext>
                </a:extLst>
              </a:tr>
              <a:tr h="203290">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Workstream Updates</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a:effectLst/>
                          <a:latin typeface="Arial" panose="020B0604020202020204" pitchFamily="34" charset="0"/>
                          <a:cs typeface="Arial" panose="020B0604020202020204" pitchFamily="34" charset="0"/>
                        </a:rPr>
                        <a:t>PM &amp; Workstream Leads</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Quarterly</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2364318966"/>
                  </a:ext>
                </a:extLst>
              </a:tr>
              <a:tr h="203290">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Patient Information Leaflets - upload to website</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a:effectLst/>
                          <a:latin typeface="Arial" panose="020B0604020202020204" pitchFamily="34" charset="0"/>
                          <a:cs typeface="Arial" panose="020B0604020202020204" pitchFamily="34" charset="0"/>
                        </a:rPr>
                        <a:t>CO &amp; Workstream Leads</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ea typeface="Times" panose="02020603050405020304" pitchFamily="18" charset="0"/>
                          <a:cs typeface="Arial" panose="020B0604020202020204" pitchFamily="34" charset="0"/>
                        </a:rPr>
                        <a:t>As required</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1474710640"/>
                  </a:ext>
                </a:extLst>
              </a:tr>
              <a:tr h="340419">
                <a:tc rowSpan="5">
                  <a:txBody>
                    <a:bodyPr/>
                    <a:lstStyle/>
                    <a:p>
                      <a:pPr algn="l">
                        <a:lnSpc>
                          <a:spcPct val="115000"/>
                        </a:lnSpc>
                      </a:pPr>
                      <a:r>
                        <a:rPr lang="en-GB" sz="1200" b="1" kern="100">
                          <a:effectLst/>
                          <a:latin typeface="Arial" panose="020B0604020202020204" pitchFamily="34" charset="0"/>
                          <a:cs typeface="Arial" panose="020B0604020202020204" pitchFamily="34" charset="0"/>
                        </a:rPr>
                        <a:t>Patients, families and carers who have contact with the MSN CYPC</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YAF –  meetings</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cs typeface="Arial" panose="020B0604020202020204" pitchFamily="34" charset="0"/>
                        </a:rPr>
                        <a:t>CO, YAF and Workstream Lead</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cs typeface="Arial" panose="020B0604020202020204" pitchFamily="34" charset="0"/>
                        </a:rPr>
                        <a:t>Quarterly</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755615945"/>
                  </a:ext>
                </a:extLst>
              </a:tr>
              <a:tr h="183619">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Website</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cs typeface="Arial" panose="020B0604020202020204" pitchFamily="34" charset="0"/>
                        </a:rPr>
                        <a:t>CO</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ea typeface="Times" panose="02020603050405020304" pitchFamily="18" charset="0"/>
                          <a:cs typeface="Arial" panose="020B0604020202020204" pitchFamily="34" charset="0"/>
                        </a:rPr>
                        <a:t>As required</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2803367450"/>
                  </a:ext>
                </a:extLst>
              </a:tr>
              <a:tr h="183619">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Social Media</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a:effectLst/>
                          <a:latin typeface="Arial" panose="020B0604020202020204" pitchFamily="34" charset="0"/>
                          <a:cs typeface="Arial" panose="020B0604020202020204" pitchFamily="34" charset="0"/>
                        </a:rPr>
                        <a:t>CO</a:t>
                      </a:r>
                      <a:endParaRPr lang="en-GB" sz="12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ea typeface="Times" panose="02020603050405020304" pitchFamily="18" charset="0"/>
                          <a:cs typeface="Arial" panose="020B0604020202020204" pitchFamily="34" charset="0"/>
                        </a:rPr>
                        <a:t>As required</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665969916"/>
                  </a:ext>
                </a:extLst>
              </a:tr>
              <a:tr h="340419">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Patient, Carer and Family Forum </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CO, PCFF, Workstream Lead</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Quarterly</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3569914028"/>
                  </a:ext>
                </a:extLst>
              </a:tr>
              <a:tr h="384260">
                <a:tc vMerge="1">
                  <a:txBody>
                    <a:bodyPr/>
                    <a:lstStyle/>
                    <a:p>
                      <a:endParaRPr lang="en-GB"/>
                    </a:p>
                  </a:txBody>
                  <a:tcP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Annual Report - website</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CO, Workstream Leads &amp; Network Manager</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US" sz="1200" b="1" kern="100" dirty="0">
                          <a:effectLst/>
                          <a:latin typeface="Arial" panose="020B0604020202020204" pitchFamily="34" charset="0"/>
                          <a:cs typeface="Arial" panose="020B0604020202020204" pitchFamily="34" charset="0"/>
                        </a:rPr>
                        <a:t>Annual</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2406753746"/>
                  </a:ext>
                </a:extLst>
              </a:tr>
              <a:tr h="584901">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Health Boards &amp; Regional Cancer Networks</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Annual Report - upload to website</a:t>
                      </a:r>
                    </a:p>
                    <a:p>
                      <a:pPr algn="l">
                        <a:lnSpc>
                          <a:spcPct val="115000"/>
                        </a:lnSpc>
                      </a:pPr>
                      <a:r>
                        <a:rPr lang="en-GB" sz="1200" b="1" kern="100" dirty="0">
                          <a:solidFill>
                            <a:srgbClr val="FF0000"/>
                          </a:solidFill>
                          <a:effectLst/>
                          <a:latin typeface="Arial" panose="020B0604020202020204" pitchFamily="34" charset="0"/>
                          <a:cs typeface="Arial" panose="020B0604020202020204" pitchFamily="34" charset="0"/>
                        </a:rPr>
                        <a:t>Minutes - upload to website?</a:t>
                      </a:r>
                      <a:endParaRPr lang="en-GB" sz="1200" b="1" kern="100" dirty="0">
                        <a:solidFill>
                          <a:srgbClr val="FF0000"/>
                        </a:solidFill>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nchor="ctr"/>
                </a:tc>
                <a:tc>
                  <a:txBody>
                    <a:bodyPr/>
                    <a:lstStyle/>
                    <a:p>
                      <a:pPr algn="l">
                        <a:lnSpc>
                          <a:spcPct val="115000"/>
                        </a:lnSpc>
                      </a:pPr>
                      <a:r>
                        <a:rPr lang="en-GB" sz="1200" b="1" kern="100" dirty="0">
                          <a:effectLst/>
                          <a:latin typeface="Arial" panose="020B0604020202020204" pitchFamily="34" charset="0"/>
                          <a:cs typeface="Arial" panose="020B0604020202020204" pitchFamily="34" charset="0"/>
                        </a:rPr>
                        <a:t>Workstream Leads &amp; Network Manager</a:t>
                      </a:r>
                    </a:p>
                    <a:p>
                      <a:pPr algn="l">
                        <a:lnSpc>
                          <a:spcPct val="115000"/>
                        </a:lnSpc>
                      </a:pPr>
                      <a:r>
                        <a:rPr lang="en-GB" sz="1200" b="1" kern="100" dirty="0">
                          <a:effectLst/>
                          <a:latin typeface="Arial" panose="020B0604020202020204" pitchFamily="34" charset="0"/>
                          <a:cs typeface="Arial" panose="020B0604020202020204" pitchFamily="34" charset="0"/>
                        </a:rPr>
                        <a:t>NSO </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nchor="ctr"/>
                </a:tc>
                <a:tc>
                  <a:txBody>
                    <a:bodyPr/>
                    <a:lstStyle/>
                    <a:p>
                      <a:pPr algn="l">
                        <a:lnSpc>
                          <a:spcPct val="115000"/>
                        </a:lnSpc>
                      </a:pPr>
                      <a:r>
                        <a:rPr lang="en-US" sz="1200" b="1" kern="100" dirty="0">
                          <a:effectLst/>
                          <a:latin typeface="Arial" panose="020B0604020202020204" pitchFamily="34" charset="0"/>
                          <a:cs typeface="Arial" panose="020B0604020202020204" pitchFamily="34" charset="0"/>
                        </a:rPr>
                        <a:t>Annual</a:t>
                      </a:r>
                      <a:endParaRPr lang="en-GB" sz="1200" b="1" kern="100" dirty="0">
                        <a:effectLst/>
                        <a:latin typeface="Arial" panose="020B0604020202020204" pitchFamily="34" charset="0"/>
                        <a:cs typeface="Arial" panose="020B0604020202020204" pitchFamily="34" charset="0"/>
                      </a:endParaRPr>
                    </a:p>
                    <a:p>
                      <a:pPr algn="l">
                        <a:lnSpc>
                          <a:spcPct val="115000"/>
                        </a:lnSpc>
                      </a:pPr>
                      <a:r>
                        <a:rPr lang="en-US" sz="1200" b="1" kern="100" dirty="0">
                          <a:effectLst/>
                          <a:latin typeface="Arial" panose="020B0604020202020204" pitchFamily="34" charset="0"/>
                          <a:cs typeface="Arial" panose="020B0604020202020204" pitchFamily="34" charset="0"/>
                        </a:rPr>
                        <a:t>Within 2 weeks of meeting</a:t>
                      </a:r>
                      <a:endParaRPr lang="en-GB" sz="12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nchor="ctr"/>
                </a:tc>
                <a:extLst>
                  <a:ext uri="{0D108BD9-81ED-4DB2-BD59-A6C34878D82A}">
                    <a16:rowId xmlns:a16="http://schemas.microsoft.com/office/drawing/2014/main" val="4014132509"/>
                  </a:ext>
                </a:extLst>
              </a:tr>
              <a:tr h="199604">
                <a:tc>
                  <a:txBody>
                    <a:bodyPr/>
                    <a:lstStyle/>
                    <a:p>
                      <a:pPr algn="l">
                        <a:lnSpc>
                          <a:spcPct val="115000"/>
                        </a:lnSpc>
                      </a:pPr>
                      <a:r>
                        <a:rPr lang="en-GB" sz="600" b="1" kern="100" dirty="0">
                          <a:effectLst/>
                          <a:latin typeface="Arial" panose="020B0604020202020204" pitchFamily="34" charset="0"/>
                          <a:cs typeface="Arial" panose="020B0604020202020204" pitchFamily="34" charset="0"/>
                        </a:rPr>
                        <a:t> </a:t>
                      </a:r>
                      <a:endParaRPr lang="en-GB" sz="7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600" b="1" kern="100">
                          <a:effectLst/>
                          <a:latin typeface="Arial" panose="020B0604020202020204" pitchFamily="34" charset="0"/>
                          <a:cs typeface="Arial" panose="020B0604020202020204" pitchFamily="34" charset="0"/>
                        </a:rPr>
                        <a:t> </a:t>
                      </a:r>
                      <a:endParaRPr lang="en-GB" sz="700" b="1" kern="10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600" b="1" kern="100" dirty="0">
                          <a:effectLst/>
                          <a:latin typeface="Arial" panose="020B0604020202020204" pitchFamily="34" charset="0"/>
                          <a:cs typeface="Arial" panose="020B0604020202020204" pitchFamily="34" charset="0"/>
                        </a:rPr>
                        <a:t> </a:t>
                      </a:r>
                      <a:endParaRPr lang="en-GB" sz="7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tc>
                  <a:txBody>
                    <a:bodyPr/>
                    <a:lstStyle/>
                    <a:p>
                      <a:pPr algn="l">
                        <a:lnSpc>
                          <a:spcPct val="115000"/>
                        </a:lnSpc>
                      </a:pPr>
                      <a:r>
                        <a:rPr lang="en-GB" sz="600" b="1" kern="100" dirty="0">
                          <a:effectLst/>
                          <a:latin typeface="Arial" panose="020B0604020202020204" pitchFamily="34" charset="0"/>
                          <a:cs typeface="Arial" panose="020B0604020202020204" pitchFamily="34" charset="0"/>
                        </a:rPr>
                        <a:t> </a:t>
                      </a:r>
                      <a:endParaRPr lang="en-GB" sz="700" b="1" kern="100" dirty="0">
                        <a:effectLst/>
                        <a:latin typeface="Arial" panose="020B0604020202020204" pitchFamily="34" charset="0"/>
                        <a:ea typeface="Times" panose="02020603050405020304" pitchFamily="18" charset="0"/>
                        <a:cs typeface="Arial" panose="020B0604020202020204" pitchFamily="34" charset="0"/>
                      </a:endParaRPr>
                    </a:p>
                  </a:txBody>
                  <a:tcPr marL="41830" marR="41830" marT="0" marB="0"/>
                </a:tc>
                <a:extLst>
                  <a:ext uri="{0D108BD9-81ED-4DB2-BD59-A6C34878D82A}">
                    <a16:rowId xmlns:a16="http://schemas.microsoft.com/office/drawing/2014/main" val="3807195764"/>
                  </a:ext>
                </a:extLst>
              </a:tr>
            </a:tbl>
          </a:graphicData>
        </a:graphic>
      </p:graphicFrame>
      <p:pic>
        <p:nvPicPr>
          <p:cNvPr id="5" name="Picture Placeholder 24" descr="Bullseye">
            <a:extLst>
              <a:ext uri="{FF2B5EF4-FFF2-40B4-BE49-F238E27FC236}">
                <a16:creationId xmlns:a16="http://schemas.microsoft.com/office/drawing/2014/main" id="{07ECFB4D-E0C1-02F6-E539-9E0B8C0B896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5791" b="5791"/>
          <a:stretch>
            <a:fillRect/>
          </a:stretch>
        </p:blipFill>
        <p:spPr bwMode="gray">
          <a:xfrm>
            <a:off x="7042527" y="217469"/>
            <a:ext cx="576765" cy="509964"/>
          </a:xfrm>
          <a:prstGeom prst="rect">
            <a:avLst/>
          </a:prstGeom>
        </p:spPr>
      </p:pic>
    </p:spTree>
    <p:extLst>
      <p:ext uri="{BB962C8B-B14F-4D97-AF65-F5344CB8AC3E}">
        <p14:creationId xmlns:p14="http://schemas.microsoft.com/office/powerpoint/2010/main" val="334769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B9E01-053C-699E-A864-2218F164B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E7151A-2A6E-DF34-BB19-DD2F0BA2CCA7}"/>
              </a:ext>
            </a:extLst>
          </p:cNvPr>
          <p:cNvSpPr>
            <a:spLocks noGrp="1"/>
          </p:cNvSpPr>
          <p:nvPr>
            <p:ph type="title"/>
          </p:nvPr>
        </p:nvSpPr>
        <p:spPr>
          <a:xfrm>
            <a:off x="324473" y="402848"/>
            <a:ext cx="8632395" cy="610703"/>
          </a:xfrm>
        </p:spPr>
        <p:txBody>
          <a:bodyPr>
            <a:normAutofit/>
          </a:bodyPr>
          <a:lstStyle/>
          <a:p>
            <a:r>
              <a:rPr lang="en-US" sz="2800" dirty="0">
                <a:latin typeface="Arial" panose="020B0604020202020204" pitchFamily="34" charset="0"/>
                <a:cs typeface="Arial" panose="020B0604020202020204" pitchFamily="34" charset="0"/>
              </a:rPr>
              <a:t>Communication plan - timeline</a:t>
            </a:r>
          </a:p>
        </p:txBody>
      </p:sp>
      <p:pic>
        <p:nvPicPr>
          <p:cNvPr id="58" name="Picture 57">
            <a:extLst>
              <a:ext uri="{FF2B5EF4-FFF2-40B4-BE49-F238E27FC236}">
                <a16:creationId xmlns:a16="http://schemas.microsoft.com/office/drawing/2014/main" id="{48C1FF74-91D5-74B4-E85F-2BB35D8A49D6}"/>
              </a:ext>
            </a:extLst>
          </p:cNvPr>
          <p:cNvPicPr>
            <a:picLocks noChangeAspect="1"/>
          </p:cNvPicPr>
          <p:nvPr/>
        </p:nvPicPr>
        <p:blipFill>
          <a:blip r:embed="rId3"/>
          <a:stretch>
            <a:fillRect/>
          </a:stretch>
        </p:blipFill>
        <p:spPr>
          <a:xfrm>
            <a:off x="10581653" y="6272784"/>
            <a:ext cx="1285875" cy="447675"/>
          </a:xfrm>
          <a:prstGeom prst="rect">
            <a:avLst/>
          </a:prstGeom>
        </p:spPr>
      </p:pic>
      <p:graphicFrame>
        <p:nvGraphicFramePr>
          <p:cNvPr id="2" name="Table 1">
            <a:extLst>
              <a:ext uri="{FF2B5EF4-FFF2-40B4-BE49-F238E27FC236}">
                <a16:creationId xmlns:a16="http://schemas.microsoft.com/office/drawing/2014/main" id="{CBE30BBF-5670-875B-0F3D-92D4D7975312}"/>
              </a:ext>
            </a:extLst>
          </p:cNvPr>
          <p:cNvGraphicFramePr>
            <a:graphicFrameLocks noGrp="1"/>
          </p:cNvGraphicFramePr>
          <p:nvPr>
            <p:extLst>
              <p:ext uri="{D42A27DB-BD31-4B8C-83A1-F6EECF244321}">
                <p14:modId xmlns:p14="http://schemas.microsoft.com/office/powerpoint/2010/main" val="456695861"/>
              </p:ext>
            </p:extLst>
          </p:nvPr>
        </p:nvGraphicFramePr>
        <p:xfrm>
          <a:off x="341523" y="1013551"/>
          <a:ext cx="11422802" cy="5642567"/>
        </p:xfrm>
        <a:graphic>
          <a:graphicData uri="http://schemas.openxmlformats.org/drawingml/2006/table">
            <a:tbl>
              <a:tblPr firstRow="1" firstCol="1" bandRow="1">
                <a:tableStyleId>{5C22544A-7EE6-4342-B048-85BDC9FD1C3A}</a:tableStyleId>
              </a:tblPr>
              <a:tblGrid>
                <a:gridCol w="2532830">
                  <a:extLst>
                    <a:ext uri="{9D8B030D-6E8A-4147-A177-3AD203B41FA5}">
                      <a16:colId xmlns:a16="http://schemas.microsoft.com/office/drawing/2014/main" val="4058836558"/>
                    </a:ext>
                  </a:extLst>
                </a:gridCol>
                <a:gridCol w="4031741">
                  <a:extLst>
                    <a:ext uri="{9D8B030D-6E8A-4147-A177-3AD203B41FA5}">
                      <a16:colId xmlns:a16="http://schemas.microsoft.com/office/drawing/2014/main" val="1369933603"/>
                    </a:ext>
                  </a:extLst>
                </a:gridCol>
                <a:gridCol w="3238475">
                  <a:extLst>
                    <a:ext uri="{9D8B030D-6E8A-4147-A177-3AD203B41FA5}">
                      <a16:colId xmlns:a16="http://schemas.microsoft.com/office/drawing/2014/main" val="1263379407"/>
                    </a:ext>
                  </a:extLst>
                </a:gridCol>
                <a:gridCol w="1619756">
                  <a:extLst>
                    <a:ext uri="{9D8B030D-6E8A-4147-A177-3AD203B41FA5}">
                      <a16:colId xmlns:a16="http://schemas.microsoft.com/office/drawing/2014/main" val="1847685335"/>
                    </a:ext>
                  </a:extLst>
                </a:gridCol>
              </a:tblGrid>
              <a:tr h="286191">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External</a:t>
                      </a: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Format</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Resource</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Timescale</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extLst>
                  <a:ext uri="{0D108BD9-81ED-4DB2-BD59-A6C34878D82A}">
                    <a16:rowId xmlns:a16="http://schemas.microsoft.com/office/drawing/2014/main" val="4189371523"/>
                  </a:ext>
                </a:extLst>
              </a:tr>
              <a:tr h="463238">
                <a:tc>
                  <a:txBody>
                    <a:bodyPr/>
                    <a:lstStyle/>
                    <a:p>
                      <a:pPr algn="l"/>
                      <a:r>
                        <a:rPr lang="en-US" sz="1200" b="1" dirty="0">
                          <a:effectLst/>
                          <a:latin typeface="Arial" panose="020B0604020202020204" pitchFamily="34" charset="0"/>
                          <a:cs typeface="Arial" panose="020B0604020202020204" pitchFamily="34" charset="0"/>
                        </a:rPr>
                        <a:t>Scottish Government:  Women and Children’s Division</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MSN CYPC Cancer Strategy</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Workstream Leads &amp; Network Manager</a:t>
                      </a: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5 years</a:t>
                      </a:r>
                    </a:p>
                  </a:txBody>
                  <a:tcPr marL="65826" marR="65826" marT="0" marB="0"/>
                </a:tc>
                <a:extLst>
                  <a:ext uri="{0D108BD9-81ED-4DB2-BD59-A6C34878D82A}">
                    <a16:rowId xmlns:a16="http://schemas.microsoft.com/office/drawing/2014/main" val="728860025"/>
                  </a:ext>
                </a:extLst>
              </a:tr>
              <a:tr h="363275">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 </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Scottish Government briefings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Network Manager</a:t>
                      </a: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As required</a:t>
                      </a:r>
                    </a:p>
                  </a:txBody>
                  <a:tcPr marL="65826" marR="65826" marT="0" marB="0"/>
                </a:tc>
                <a:extLst>
                  <a:ext uri="{0D108BD9-81ED-4DB2-BD59-A6C34878D82A}">
                    <a16:rowId xmlns:a16="http://schemas.microsoft.com/office/drawing/2014/main" val="3847115069"/>
                  </a:ext>
                </a:extLst>
              </a:tr>
              <a:tr h="92541">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Media </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Freedom of Information Scotland Act</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b="1" dirty="0">
                          <a:effectLst/>
                          <a:latin typeface="Arial" panose="020B0604020202020204" pitchFamily="34" charset="0"/>
                          <a:ea typeface="Times" panose="02020603050405020304" pitchFamily="18" charset="0"/>
                          <a:cs typeface="Arial" panose="020B0604020202020204" pitchFamily="34" charset="0"/>
                        </a:rPr>
                        <a:t> </a:t>
                      </a:r>
                      <a:r>
                        <a:rPr lang="en-GB" sz="1200" b="1" dirty="0">
                          <a:effectLst/>
                          <a:latin typeface="Arial" panose="020B0604020202020204" pitchFamily="34" charset="0"/>
                          <a:ea typeface="Times" panose="02020603050405020304" pitchFamily="18" charset="0"/>
                          <a:cs typeface="Arial" panose="020B0604020202020204" pitchFamily="34" charset="0"/>
                        </a:rPr>
                        <a:t>Network Manager</a:t>
                      </a: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cs typeface="Arial" panose="020B0604020202020204" pitchFamily="34" charset="0"/>
                        </a:rPr>
                        <a:t> </a:t>
                      </a:r>
                      <a:r>
                        <a:rPr lang="en-GB" sz="1200" b="1" dirty="0">
                          <a:effectLst/>
                          <a:latin typeface="Arial" panose="020B0604020202020204" pitchFamily="34" charset="0"/>
                          <a:ea typeface="Times" panose="02020603050405020304" pitchFamily="18" charset="0"/>
                          <a:cs typeface="Arial" panose="020B0604020202020204" pitchFamily="34" charset="0"/>
                        </a:rPr>
                        <a:t>As required</a:t>
                      </a:r>
                    </a:p>
                  </a:txBody>
                  <a:tcPr marL="65826" marR="65826" marT="0" marB="0"/>
                </a:tc>
                <a:extLst>
                  <a:ext uri="{0D108BD9-81ED-4DB2-BD59-A6C34878D82A}">
                    <a16:rowId xmlns:a16="http://schemas.microsoft.com/office/drawing/2014/main" val="4174890684"/>
                  </a:ext>
                </a:extLst>
              </a:tr>
              <a:tr h="409705">
                <a:tc>
                  <a:txBody>
                    <a:bodyPr/>
                    <a:lstStyle/>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Press Release</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Network Manager &amp; Communications Officer (CO)</a:t>
                      </a: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As required</a:t>
                      </a:r>
                    </a:p>
                  </a:txBody>
                  <a:tcPr marL="65826" marR="65826" marT="0" marB="0"/>
                </a:tc>
                <a:extLst>
                  <a:ext uri="{0D108BD9-81ED-4DB2-BD59-A6C34878D82A}">
                    <a16:rowId xmlns:a16="http://schemas.microsoft.com/office/drawing/2014/main" val="3787177903"/>
                  </a:ext>
                </a:extLst>
              </a:tr>
              <a:tr h="407624">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Primary Care</a:t>
                      </a: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Biannual GP update of MSN CYPC progress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Report</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Biannual</a:t>
                      </a:r>
                    </a:p>
                  </a:txBody>
                  <a:tcPr marL="65826" marR="65826" marT="0" marB="0"/>
                </a:tc>
                <a:extLst>
                  <a:ext uri="{0D108BD9-81ED-4DB2-BD59-A6C34878D82A}">
                    <a16:rowId xmlns:a16="http://schemas.microsoft.com/office/drawing/2014/main" val="864560489"/>
                  </a:ext>
                </a:extLst>
              </a:tr>
              <a:tr h="484742">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Health &amp; Social Care Partnerships </a:t>
                      </a: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MSN CYPC Annual Report – sharing of information and integration of services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Clinical Leads &amp; Network Manager</a:t>
                      </a: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Annual</a:t>
                      </a:r>
                    </a:p>
                  </a:txBody>
                  <a:tcPr marL="65826" marR="65826" marT="0" marB="0"/>
                </a:tc>
                <a:extLst>
                  <a:ext uri="{0D108BD9-81ED-4DB2-BD59-A6C34878D82A}">
                    <a16:rowId xmlns:a16="http://schemas.microsoft.com/office/drawing/2014/main" val="3038457086"/>
                  </a:ext>
                </a:extLst>
              </a:tr>
              <a:tr h="522112">
                <a:tc>
                  <a:txBody>
                    <a:bodyPr/>
                    <a:lstStyle/>
                    <a:p>
                      <a:pPr algn="l">
                        <a:spcBef>
                          <a:spcPts val="200"/>
                        </a:spcBef>
                        <a:spcAft>
                          <a:spcPts val="200"/>
                        </a:spcAft>
                      </a:pPr>
                      <a:endParaRPr lang="en-GB" sz="1200" b="1"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txBody>
                  <a:tcPr marL="114300" marR="114300"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Update on Health &amp; Social Care integration  on relevant areas</a:t>
                      </a: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Network Manager</a:t>
                      </a: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As required</a:t>
                      </a:r>
                    </a:p>
                  </a:txBody>
                  <a:tcPr marL="65826" marR="65826" marT="0" marB="0"/>
                </a:tc>
                <a:extLst>
                  <a:ext uri="{0D108BD9-81ED-4DB2-BD59-A6C34878D82A}">
                    <a16:rowId xmlns:a16="http://schemas.microsoft.com/office/drawing/2014/main" val="3116724466"/>
                  </a:ext>
                </a:extLst>
              </a:tr>
              <a:tr h="111160">
                <a:tc rowSpan="4">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Patients, Families and Carers</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Patient Information Leaflets</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CO &amp; Workstream Leads</a:t>
                      </a: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As required</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extLst>
                  <a:ext uri="{0D108BD9-81ED-4DB2-BD59-A6C34878D82A}">
                    <a16:rowId xmlns:a16="http://schemas.microsoft.com/office/drawing/2014/main" val="658146469"/>
                  </a:ext>
                </a:extLst>
              </a:tr>
              <a:tr h="110012">
                <a:tc vMerge="1">
                  <a:txBody>
                    <a:bodyPr/>
                    <a:lstStyle/>
                    <a:p>
                      <a:endParaRPr lang="en-GB"/>
                    </a:p>
                  </a:txBody>
                  <a:tcPr/>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Youth Advisory Forum – website, meetings</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CO &amp; Workstream Leads, YAF</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Quarterly</a:t>
                      </a:r>
                    </a:p>
                  </a:txBody>
                  <a:tcPr marL="65826" marR="65826" marT="0" marB="0"/>
                </a:tc>
                <a:extLst>
                  <a:ext uri="{0D108BD9-81ED-4DB2-BD59-A6C34878D82A}">
                    <a16:rowId xmlns:a16="http://schemas.microsoft.com/office/drawing/2014/main" val="3466119249"/>
                  </a:ext>
                </a:extLst>
              </a:tr>
              <a:tr h="0">
                <a:tc vMerge="1">
                  <a:txBody>
                    <a:bodyPr/>
                    <a:lstStyle/>
                    <a:p>
                      <a:endParaRPr lang="en-GB"/>
                    </a:p>
                  </a:txBody>
                  <a:tcPr/>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Patient, Carer, Family Forum – website, meetings</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CO &amp; Workstream Leads, PCFF</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Quarterly</a:t>
                      </a:r>
                    </a:p>
                  </a:txBody>
                  <a:tcPr marL="65826" marR="65826" marT="0" marB="0"/>
                </a:tc>
                <a:extLst>
                  <a:ext uri="{0D108BD9-81ED-4DB2-BD59-A6C34878D82A}">
                    <a16:rowId xmlns:a16="http://schemas.microsoft.com/office/drawing/2014/main" val="357124900"/>
                  </a:ext>
                </a:extLst>
              </a:tr>
              <a:tr h="0">
                <a:tc vMerge="1">
                  <a:txBody>
                    <a:bodyPr/>
                    <a:lstStyle/>
                    <a:p>
                      <a:endParaRPr lang="en-GB"/>
                    </a:p>
                  </a:txBody>
                  <a:tcPr/>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Social Media </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CO</a:t>
                      </a: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As required</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extLst>
                  <a:ext uri="{0D108BD9-81ED-4DB2-BD59-A6C34878D82A}">
                    <a16:rowId xmlns:a16="http://schemas.microsoft.com/office/drawing/2014/main" val="323789958"/>
                  </a:ext>
                </a:extLst>
              </a:tr>
              <a:tr h="622880">
                <a:tc>
                  <a:txBody>
                    <a:bodyPr/>
                    <a:lstStyle/>
                    <a:p>
                      <a:pPr algn="l">
                        <a:spcBef>
                          <a:spcPts val="200"/>
                        </a:spcBef>
                        <a:spcAft>
                          <a:spcPts val="200"/>
                        </a:spcAft>
                      </a:pPr>
                      <a:r>
                        <a:rPr lang="en-GB" sz="1200" b="1" dirty="0">
                          <a:solidFill>
                            <a:schemeClr val="bg1"/>
                          </a:solidFill>
                          <a:effectLst/>
                          <a:latin typeface="Arial" panose="020B0604020202020204" pitchFamily="34" charset="0"/>
                          <a:ea typeface="Times" panose="02020603050405020304" pitchFamily="18" charset="0"/>
                          <a:cs typeface="Arial" panose="020B0604020202020204" pitchFamily="34" charset="0"/>
                        </a:rPr>
                        <a:t>Third Sector</a:t>
                      </a:r>
                    </a:p>
                  </a:txBody>
                  <a:tcPr marL="68580" marR="68580"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Third Sector Collaboration and Sharing Group – website, meetings</a:t>
                      </a:r>
                    </a:p>
                  </a:txBody>
                  <a:tcPr marL="68580" marR="68580"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CO &amp; Workstream Leads, Third Sector Group</a:t>
                      </a:r>
                    </a:p>
                  </a:txBody>
                  <a:tcPr marL="68580" marR="68580"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Quarterly</a:t>
                      </a:r>
                    </a:p>
                  </a:txBody>
                  <a:tcPr marL="65826" marR="65826" marT="0" marB="0"/>
                </a:tc>
                <a:extLst>
                  <a:ext uri="{0D108BD9-81ED-4DB2-BD59-A6C34878D82A}">
                    <a16:rowId xmlns:a16="http://schemas.microsoft.com/office/drawing/2014/main" val="4180091129"/>
                  </a:ext>
                </a:extLst>
              </a:tr>
            </a:tbl>
          </a:graphicData>
        </a:graphic>
      </p:graphicFrame>
      <p:pic>
        <p:nvPicPr>
          <p:cNvPr id="4" name="Picture Placeholder 24" descr="Bullseye">
            <a:extLst>
              <a:ext uri="{FF2B5EF4-FFF2-40B4-BE49-F238E27FC236}">
                <a16:creationId xmlns:a16="http://schemas.microsoft.com/office/drawing/2014/main" id="{CD35BF77-CEF0-5471-D6B4-A844E42CB44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5791" b="5791"/>
          <a:stretch>
            <a:fillRect/>
          </a:stretch>
        </p:blipFill>
        <p:spPr bwMode="gray">
          <a:xfrm>
            <a:off x="6972954" y="402848"/>
            <a:ext cx="576765" cy="509964"/>
          </a:xfrm>
          <a:prstGeom prst="rect">
            <a:avLst/>
          </a:prstGeom>
        </p:spPr>
      </p:pic>
    </p:spTree>
    <p:extLst>
      <p:ext uri="{BB962C8B-B14F-4D97-AF65-F5344CB8AC3E}">
        <p14:creationId xmlns:p14="http://schemas.microsoft.com/office/powerpoint/2010/main" val="246751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D7593-EE16-0907-F46B-B53D06A116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5D5D68-33AE-D5DC-F2EA-DB2863E74D89}"/>
              </a:ext>
            </a:extLst>
          </p:cNvPr>
          <p:cNvSpPr>
            <a:spLocks noGrp="1"/>
          </p:cNvSpPr>
          <p:nvPr>
            <p:ph type="title"/>
          </p:nvPr>
        </p:nvSpPr>
        <p:spPr>
          <a:xfrm>
            <a:off x="324473" y="402848"/>
            <a:ext cx="8632395" cy="610703"/>
          </a:xfrm>
        </p:spPr>
        <p:txBody>
          <a:bodyPr>
            <a:normAutofit/>
          </a:bodyPr>
          <a:lstStyle/>
          <a:p>
            <a:r>
              <a:rPr lang="en-US" sz="2800" dirty="0">
                <a:latin typeface="Arial" panose="020B0604020202020204" pitchFamily="34" charset="0"/>
                <a:cs typeface="Arial" panose="020B0604020202020204" pitchFamily="34" charset="0"/>
              </a:rPr>
              <a:t>How we are communicating</a:t>
            </a:r>
          </a:p>
        </p:txBody>
      </p:sp>
      <p:pic>
        <p:nvPicPr>
          <p:cNvPr id="58" name="Picture 57">
            <a:extLst>
              <a:ext uri="{FF2B5EF4-FFF2-40B4-BE49-F238E27FC236}">
                <a16:creationId xmlns:a16="http://schemas.microsoft.com/office/drawing/2014/main" id="{D19D937E-90A5-970E-30D1-293A5606C01A}"/>
              </a:ext>
            </a:extLst>
          </p:cNvPr>
          <p:cNvPicPr>
            <a:picLocks noChangeAspect="1"/>
          </p:cNvPicPr>
          <p:nvPr/>
        </p:nvPicPr>
        <p:blipFill>
          <a:blip r:embed="rId3"/>
          <a:stretch>
            <a:fillRect/>
          </a:stretch>
        </p:blipFill>
        <p:spPr>
          <a:xfrm>
            <a:off x="10581653" y="6272784"/>
            <a:ext cx="1285875" cy="447675"/>
          </a:xfrm>
          <a:prstGeom prst="rect">
            <a:avLst/>
          </a:prstGeom>
        </p:spPr>
      </p:pic>
      <p:graphicFrame>
        <p:nvGraphicFramePr>
          <p:cNvPr id="2" name="Table 1">
            <a:extLst>
              <a:ext uri="{FF2B5EF4-FFF2-40B4-BE49-F238E27FC236}">
                <a16:creationId xmlns:a16="http://schemas.microsoft.com/office/drawing/2014/main" id="{19DF1CEA-9463-E601-184B-4736240BDEC0}"/>
              </a:ext>
            </a:extLst>
          </p:cNvPr>
          <p:cNvGraphicFramePr>
            <a:graphicFrameLocks noGrp="1"/>
          </p:cNvGraphicFramePr>
          <p:nvPr/>
        </p:nvGraphicFramePr>
        <p:xfrm>
          <a:off x="324473" y="1013551"/>
          <a:ext cx="11439852" cy="5607584"/>
        </p:xfrm>
        <a:graphic>
          <a:graphicData uri="http://schemas.openxmlformats.org/drawingml/2006/table">
            <a:tbl>
              <a:tblPr firstRow="1" firstCol="1" bandRow="1">
                <a:tableStyleId>{5C22544A-7EE6-4342-B048-85BDC9FD1C3A}</a:tableStyleId>
              </a:tblPr>
              <a:tblGrid>
                <a:gridCol w="2549880">
                  <a:extLst>
                    <a:ext uri="{9D8B030D-6E8A-4147-A177-3AD203B41FA5}">
                      <a16:colId xmlns:a16="http://schemas.microsoft.com/office/drawing/2014/main" val="4058836558"/>
                    </a:ext>
                  </a:extLst>
                </a:gridCol>
                <a:gridCol w="4031741">
                  <a:extLst>
                    <a:ext uri="{9D8B030D-6E8A-4147-A177-3AD203B41FA5}">
                      <a16:colId xmlns:a16="http://schemas.microsoft.com/office/drawing/2014/main" val="1369933603"/>
                    </a:ext>
                  </a:extLst>
                </a:gridCol>
                <a:gridCol w="3238475">
                  <a:extLst>
                    <a:ext uri="{9D8B030D-6E8A-4147-A177-3AD203B41FA5}">
                      <a16:colId xmlns:a16="http://schemas.microsoft.com/office/drawing/2014/main" val="1263379407"/>
                    </a:ext>
                  </a:extLst>
                </a:gridCol>
                <a:gridCol w="1619756">
                  <a:extLst>
                    <a:ext uri="{9D8B030D-6E8A-4147-A177-3AD203B41FA5}">
                      <a16:colId xmlns:a16="http://schemas.microsoft.com/office/drawing/2014/main" val="1847685335"/>
                    </a:ext>
                  </a:extLst>
                </a:gridCol>
              </a:tblGrid>
              <a:tr h="286191">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Communication </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Method of communication</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Purpose </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Responsible</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extLst>
                  <a:ext uri="{0D108BD9-81ED-4DB2-BD59-A6C34878D82A}">
                    <a16:rowId xmlns:a16="http://schemas.microsoft.com/office/drawing/2014/main" val="4189371523"/>
                  </a:ext>
                </a:extLst>
              </a:tr>
              <a:tr h="463238">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Media releases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a:effectLst/>
                          <a:latin typeface="Arial" panose="020B0604020202020204" pitchFamily="34" charset="0"/>
                          <a:cs typeface="Arial" panose="020B0604020202020204" pitchFamily="34" charset="0"/>
                        </a:rPr>
                        <a:t>Through NHS Tayside Communications and SG</a:t>
                      </a:r>
                      <a:endParaRPr lang="en-GB" sz="1200" b="1">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a:effectLst/>
                          <a:latin typeface="Arial" panose="020B0604020202020204" pitchFamily="34" charset="0"/>
                          <a:cs typeface="Arial" panose="020B0604020202020204" pitchFamily="34" charset="0"/>
                        </a:rPr>
                        <a:t>Press release – SCR for CYP</a:t>
                      </a:r>
                      <a:endParaRPr lang="en-GB" sz="1200" b="1">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ea typeface="Times" panose="02020603050405020304" pitchFamily="18" charset="0"/>
                          <a:cs typeface="Arial" panose="020B0604020202020204" pitchFamily="34" charset="0"/>
                        </a:rPr>
                        <a:t>Communications Officer </a:t>
                      </a:r>
                    </a:p>
                  </a:txBody>
                  <a:tcPr marL="65826" marR="65826" marT="0" marB="0"/>
                </a:tc>
                <a:extLst>
                  <a:ext uri="{0D108BD9-81ED-4DB2-BD59-A6C34878D82A}">
                    <a16:rowId xmlns:a16="http://schemas.microsoft.com/office/drawing/2014/main" val="728860025"/>
                  </a:ext>
                </a:extLst>
              </a:tr>
              <a:tr h="463238">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 </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Through NHS Tayside Communications and SG</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a:effectLst/>
                          <a:latin typeface="Arial" panose="020B0604020202020204" pitchFamily="34" charset="0"/>
                          <a:cs typeface="Arial" panose="020B0604020202020204" pitchFamily="34" charset="0"/>
                        </a:rPr>
                        <a:t>Cancer Plan 2016 - 19</a:t>
                      </a:r>
                      <a:endParaRPr lang="en-GB" sz="1200" b="1">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Communications Officer </a:t>
                      </a:r>
                    </a:p>
                  </a:txBody>
                  <a:tcPr marL="65826" marR="65826" marT="0" marB="0"/>
                </a:tc>
                <a:extLst>
                  <a:ext uri="{0D108BD9-81ED-4DB2-BD59-A6C34878D82A}">
                    <a16:rowId xmlns:a16="http://schemas.microsoft.com/office/drawing/2014/main" val="3847115069"/>
                  </a:ext>
                </a:extLst>
              </a:tr>
              <a:tr h="463238">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Media interviews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Through NHS Tayside and SG  Communications </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US" sz="1200" b="1">
                          <a:effectLst/>
                          <a:latin typeface="Arial" panose="020B0604020202020204" pitchFamily="34" charset="0"/>
                          <a:cs typeface="Arial" panose="020B0604020202020204" pitchFamily="34" charset="0"/>
                        </a:rPr>
                        <a:t> </a:t>
                      </a:r>
                      <a:endParaRPr lang="en-GB" sz="1200" b="1">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a:effectLst/>
                          <a:latin typeface="Arial" panose="020B0604020202020204" pitchFamily="34" charset="0"/>
                          <a:cs typeface="Arial" panose="020B0604020202020204" pitchFamily="34" charset="0"/>
                        </a:rPr>
                        <a:t> </a:t>
                      </a:r>
                      <a:endParaRPr lang="en-GB" sz="1200" b="1">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extLst>
                  <a:ext uri="{0D108BD9-81ED-4DB2-BD59-A6C34878D82A}">
                    <a16:rowId xmlns:a16="http://schemas.microsoft.com/office/drawing/2014/main" val="4174890684"/>
                  </a:ext>
                </a:extLst>
              </a:tr>
              <a:tr h="463238">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MSN CYPC website</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Web pages, links, social media</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a:effectLst/>
                          <a:latin typeface="Arial" panose="020B0604020202020204" pitchFamily="34" charset="0"/>
                          <a:cs typeface="Arial" panose="020B0604020202020204" pitchFamily="34" charset="0"/>
                        </a:rPr>
                        <a:t>All content, blogs and staff area</a:t>
                      </a:r>
                      <a:endParaRPr lang="en-GB" sz="1200" b="1">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Communications Officer </a:t>
                      </a:r>
                    </a:p>
                  </a:txBody>
                  <a:tcPr marL="65826" marR="65826" marT="0" marB="0"/>
                </a:tc>
                <a:extLst>
                  <a:ext uri="{0D108BD9-81ED-4DB2-BD59-A6C34878D82A}">
                    <a16:rowId xmlns:a16="http://schemas.microsoft.com/office/drawing/2014/main" val="3787177903"/>
                  </a:ext>
                </a:extLst>
              </a:tr>
              <a:tr h="666956">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Annual report</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Through website, SG communications, network distribution groups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Report</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a:effectLst/>
                          <a:latin typeface="Arial" panose="020B0604020202020204" pitchFamily="34" charset="0"/>
                          <a:cs typeface="Arial" panose="020B0604020202020204" pitchFamily="34" charset="0"/>
                        </a:rPr>
                        <a:t>Network Manager</a:t>
                      </a:r>
                      <a:endParaRPr lang="en-GB" sz="1200" b="1">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extLst>
                  <a:ext uri="{0D108BD9-81ED-4DB2-BD59-A6C34878D82A}">
                    <a16:rowId xmlns:a16="http://schemas.microsoft.com/office/drawing/2014/main" val="864560489"/>
                  </a:ext>
                </a:extLst>
              </a:tr>
              <a:tr h="799912">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Advertising</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Through website, social media, radio, network groups, websites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Events, promotional items and information promoted through internal and external media, networks, groups, NHS boards (Intranets)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Communications Officer </a:t>
                      </a:r>
                    </a:p>
                  </a:txBody>
                  <a:tcPr marL="65826" marR="65826" marT="0" marB="0"/>
                </a:tc>
                <a:extLst>
                  <a:ext uri="{0D108BD9-81ED-4DB2-BD59-A6C34878D82A}">
                    <a16:rowId xmlns:a16="http://schemas.microsoft.com/office/drawing/2014/main" val="3038457086"/>
                  </a:ext>
                </a:extLst>
              </a:tr>
              <a:tr h="934055">
                <a:tc>
                  <a:txBody>
                    <a:bodyPr/>
                    <a:lstStyle/>
                    <a:p>
                      <a:pPr algn="l">
                        <a:spcBef>
                          <a:spcPts val="200"/>
                        </a:spcBef>
                        <a:spcAft>
                          <a:spcPts val="200"/>
                        </a:spcAft>
                      </a:pPr>
                      <a:r>
                        <a:rPr lang="en-US"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Leaflets, Postcards, Cancer Plan</a:t>
                      </a:r>
                      <a:endParaRPr lang="en-GB" sz="1200" b="1"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txBody>
                  <a:tcPr marL="114300" marR="114300"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Within all centres, </a:t>
                      </a:r>
                      <a:r>
                        <a:rPr lang="en-US" sz="1200" b="1" kern="1200" dirty="0">
                          <a:solidFill>
                            <a:schemeClr val="dk1"/>
                          </a:solidFill>
                          <a:effectLst/>
                          <a:latin typeface="Arial" panose="020B0604020202020204" pitchFamily="34" charset="0"/>
                          <a:ea typeface="+mn-ea"/>
                          <a:cs typeface="Arial" panose="020B0604020202020204" pitchFamily="34" charset="0"/>
                        </a:rPr>
                        <a:t>clinics, healthcare services, Intranets, cancer networks, 3</a:t>
                      </a:r>
                      <a:r>
                        <a:rPr lang="en-US" sz="1200" b="1" kern="1200" baseline="30000" dirty="0">
                          <a:solidFill>
                            <a:schemeClr val="dk1"/>
                          </a:solidFill>
                          <a:effectLst/>
                          <a:latin typeface="Arial" panose="020B0604020202020204" pitchFamily="34" charset="0"/>
                          <a:ea typeface="+mn-ea"/>
                          <a:cs typeface="Arial" panose="020B0604020202020204" pitchFamily="34" charset="0"/>
                        </a:rPr>
                        <a:t>rd</a:t>
                      </a:r>
                      <a:r>
                        <a:rPr lang="en-US" sz="1200" b="1" kern="1200" dirty="0">
                          <a:solidFill>
                            <a:schemeClr val="dk1"/>
                          </a:solidFill>
                          <a:effectLst/>
                          <a:latin typeface="Arial" panose="020B0604020202020204" pitchFamily="34" charset="0"/>
                          <a:ea typeface="+mn-ea"/>
                          <a:cs typeface="Arial" panose="020B0604020202020204" pitchFamily="34" charset="0"/>
                        </a:rPr>
                        <a:t> sector </a:t>
                      </a:r>
                      <a:r>
                        <a:rPr lang="en-GB" sz="1200" b="1" dirty="0">
                          <a:effectLst/>
                          <a:latin typeface="Arial" panose="020B0604020202020204" pitchFamily="34" charset="0"/>
                          <a:cs typeface="Arial" panose="020B0604020202020204" pitchFamily="34" charset="0"/>
                        </a:rPr>
                        <a:t>, SG, workstreams (leaflets as and when), patient engagement groups (when needed)</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US" sz="1200" b="1" kern="1200" dirty="0">
                          <a:solidFill>
                            <a:schemeClr val="dk1"/>
                          </a:solidFill>
                          <a:effectLst/>
                          <a:latin typeface="Arial" panose="020B0604020202020204" pitchFamily="34" charset="0"/>
                          <a:ea typeface="+mn-ea"/>
                          <a:cs typeface="Arial" panose="020B0604020202020204" pitchFamily="34" charset="0"/>
                        </a:rPr>
                        <a:t>Leaflets and Cancer Plan sent out in hard copy and electronically to all groups.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Communications Officer </a:t>
                      </a:r>
                    </a:p>
                  </a:txBody>
                  <a:tcPr marL="65826" marR="65826" marT="0" marB="0"/>
                </a:tc>
                <a:extLst>
                  <a:ext uri="{0D108BD9-81ED-4DB2-BD59-A6C34878D82A}">
                    <a16:rowId xmlns:a16="http://schemas.microsoft.com/office/drawing/2014/main" val="3116724466"/>
                  </a:ext>
                </a:extLst>
              </a:tr>
              <a:tr h="444638">
                <a:tc>
                  <a:txBody>
                    <a:bodyPr/>
                    <a:lstStyle/>
                    <a:p>
                      <a:pPr algn="l">
                        <a:spcBef>
                          <a:spcPts val="200"/>
                        </a:spcBef>
                        <a:spcAft>
                          <a:spcPts val="200"/>
                        </a:spcAft>
                      </a:pPr>
                      <a:r>
                        <a:rPr lang="en-GB" sz="1200" b="1">
                          <a:effectLst/>
                          <a:latin typeface="Arial" panose="020B0604020202020204" pitchFamily="34" charset="0"/>
                          <a:cs typeface="Arial" panose="020B0604020202020204" pitchFamily="34" charset="0"/>
                        </a:rPr>
                        <a:t>Scottish Government</a:t>
                      </a:r>
                      <a:endParaRPr lang="en-GB" sz="1200" b="1">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Through website, SG communications</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US" sz="1200" b="1" dirty="0">
                          <a:effectLst/>
                          <a:latin typeface="Arial" panose="020B0604020202020204" pitchFamily="34" charset="0"/>
                          <a:cs typeface="Arial" panose="020B0604020202020204" pitchFamily="34" charset="0"/>
                        </a:rPr>
                        <a:t>Cancer Plan 2016 - 19</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tc>
                  <a:txBody>
                    <a:bodyPr/>
                    <a:lstStyle/>
                    <a:p>
                      <a:pPr algn="l">
                        <a:spcBef>
                          <a:spcPts val="200"/>
                        </a:spcBef>
                        <a:spcAft>
                          <a:spcPts val="200"/>
                        </a:spcAft>
                      </a:pPr>
                      <a:r>
                        <a:rPr lang="en-GB" sz="1200" b="1" dirty="0">
                          <a:effectLst/>
                          <a:latin typeface="Arial" panose="020B0604020202020204" pitchFamily="34" charset="0"/>
                          <a:cs typeface="Arial" panose="020B0604020202020204" pitchFamily="34" charset="0"/>
                        </a:rPr>
                        <a:t>Network Manager</a:t>
                      </a: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extLst>
                  <a:ext uri="{0D108BD9-81ED-4DB2-BD59-A6C34878D82A}">
                    <a16:rowId xmlns:a16="http://schemas.microsoft.com/office/drawing/2014/main" val="658146469"/>
                  </a:ext>
                </a:extLst>
              </a:tr>
              <a:tr h="622880">
                <a:tc>
                  <a:txBody>
                    <a:bodyPr/>
                    <a:lstStyle/>
                    <a:p>
                      <a:pPr algn="l">
                        <a:spcBef>
                          <a:spcPts val="200"/>
                        </a:spcBef>
                        <a:spcAft>
                          <a:spcPts val="200"/>
                        </a:spcAft>
                      </a:pPr>
                      <a:r>
                        <a:rPr lang="en-GB"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Staff newsletter </a:t>
                      </a:r>
                      <a:endParaRPr lang="en-GB" sz="1200" b="1"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tc>
                <a:tc>
                  <a:txBody>
                    <a:bodyPr/>
                    <a:lstStyle/>
                    <a:p>
                      <a:pPr algn="l">
                        <a:spcBef>
                          <a:spcPts val="200"/>
                        </a:spcBef>
                        <a:spcAft>
                          <a:spcPts val="200"/>
                        </a:spcAft>
                      </a:pPr>
                      <a:r>
                        <a:rPr lang="en-GB"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Through NHS Tayside Communications,  NHS Tayside Spectra, website, network groups</a:t>
                      </a:r>
                      <a:endParaRPr lang="en-GB" sz="12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tc>
                <a:tc>
                  <a:txBody>
                    <a:bodyPr/>
                    <a:lstStyle/>
                    <a:p>
                      <a:pPr algn="l">
                        <a:spcBef>
                          <a:spcPts val="200"/>
                        </a:spcBef>
                        <a:spcAft>
                          <a:spcPts val="20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Staff newsletter</a:t>
                      </a:r>
                      <a:endParaRPr lang="en-GB" sz="12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200" b="1" dirty="0">
                          <a:effectLst/>
                          <a:latin typeface="Arial" panose="020B0604020202020204" pitchFamily="34" charset="0"/>
                          <a:ea typeface="Times" panose="02020603050405020304" pitchFamily="18" charset="0"/>
                          <a:cs typeface="Arial" panose="020B0604020202020204" pitchFamily="34" charset="0"/>
                        </a:rPr>
                        <a:t>Communications Officer and </a:t>
                      </a:r>
                    </a:p>
                    <a:p>
                      <a:pPr algn="l">
                        <a:spcBef>
                          <a:spcPts val="200"/>
                        </a:spcBef>
                        <a:spcAft>
                          <a:spcPts val="200"/>
                        </a:spcAft>
                      </a:pPr>
                      <a:endParaRPr lang="en-GB" sz="1200" b="1" dirty="0">
                        <a:effectLst/>
                        <a:latin typeface="Arial" panose="020B0604020202020204" pitchFamily="34" charset="0"/>
                        <a:ea typeface="Times" panose="02020603050405020304" pitchFamily="18" charset="0"/>
                        <a:cs typeface="Arial" panose="020B0604020202020204" pitchFamily="34" charset="0"/>
                      </a:endParaRPr>
                    </a:p>
                  </a:txBody>
                  <a:tcPr marL="65826" marR="65826" marT="0" marB="0"/>
                </a:tc>
                <a:extLst>
                  <a:ext uri="{0D108BD9-81ED-4DB2-BD59-A6C34878D82A}">
                    <a16:rowId xmlns:a16="http://schemas.microsoft.com/office/drawing/2014/main" val="4180091129"/>
                  </a:ext>
                </a:extLst>
              </a:tr>
            </a:tbl>
          </a:graphicData>
        </a:graphic>
      </p:graphicFrame>
    </p:spTree>
    <p:extLst>
      <p:ext uri="{BB962C8B-B14F-4D97-AF65-F5344CB8AC3E}">
        <p14:creationId xmlns:p14="http://schemas.microsoft.com/office/powerpoint/2010/main" val="348778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C44B71-63BE-418A-A82A-64402026207E}"/>
              </a:ext>
            </a:extLst>
          </p:cNvPr>
          <p:cNvSpPr>
            <a:spLocks noGrp="1"/>
          </p:cNvSpPr>
          <p:nvPr>
            <p:ph type="body" sz="quarter" idx="17"/>
          </p:nvPr>
        </p:nvSpPr>
        <p:spPr>
          <a:xfrm>
            <a:off x="1130185" y="2024147"/>
            <a:ext cx="1620000" cy="360000"/>
          </a:xfrm>
        </p:spPr>
        <p:txBody>
          <a:bodyPr>
            <a:normAutofit lnSpcReduction="10000"/>
          </a:bodyPr>
          <a:lstStyle/>
          <a:p>
            <a:r>
              <a:rPr lang="en-US" dirty="0">
                <a:latin typeface="Arial" panose="020B0604020202020204" pitchFamily="34" charset="0"/>
                <a:cs typeface="Arial" panose="020B0604020202020204" pitchFamily="34" charset="0"/>
              </a:rPr>
              <a:t>Internal Staff</a:t>
            </a:r>
            <a:endParaRPr lang="en-US" noProof="1">
              <a:latin typeface="Arial" panose="020B0604020202020204" pitchFamily="34" charset="0"/>
              <a:cs typeface="Arial" panose="020B0604020202020204" pitchFamily="34" charset="0"/>
            </a:endParaRPr>
          </a:p>
          <a:p>
            <a:endParaRPr lang="en-US" dirty="0"/>
          </a:p>
        </p:txBody>
      </p:sp>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18"/>
          </p:nvPr>
        </p:nvSpPr>
        <p:spPr>
          <a:xfrm>
            <a:off x="1036167" y="3972614"/>
            <a:ext cx="1620000" cy="1822114"/>
          </a:xfrm>
        </p:spPr>
        <p:txBody>
          <a:bodyPr>
            <a:noAutofit/>
          </a:bodyPr>
          <a:lstStyle/>
          <a:p>
            <a:r>
              <a:rPr lang="en-US" dirty="0">
                <a:latin typeface="Arial" panose="020B0604020202020204" pitchFamily="34" charset="0"/>
                <a:cs typeface="Arial" panose="020B0604020202020204" pitchFamily="34" charset="0"/>
              </a:rPr>
              <a:t>In person</a:t>
            </a:r>
          </a:p>
          <a:p>
            <a:r>
              <a:rPr lang="en-US" dirty="0">
                <a:latin typeface="Arial" panose="020B0604020202020204" pitchFamily="34" charset="0"/>
                <a:cs typeface="Arial" panose="020B0604020202020204" pitchFamily="34" charset="0"/>
              </a:rPr>
              <a:t>Emails</a:t>
            </a:r>
          </a:p>
          <a:p>
            <a:r>
              <a:rPr lang="en-US" dirty="0">
                <a:latin typeface="Arial" panose="020B0604020202020204" pitchFamily="34" charset="0"/>
                <a:cs typeface="Arial" panose="020B0604020202020204" pitchFamily="34" charset="0"/>
              </a:rPr>
              <a:t>Meetings</a:t>
            </a:r>
          </a:p>
          <a:p>
            <a:r>
              <a:rPr lang="en-US" dirty="0">
                <a:latin typeface="Arial" panose="020B0604020202020204" pitchFamily="34" charset="0"/>
                <a:cs typeface="Arial" panose="020B0604020202020204" pitchFamily="34" charset="0"/>
              </a:rPr>
              <a:t>Newsletter</a:t>
            </a:r>
          </a:p>
          <a:p>
            <a:r>
              <a:rPr lang="en-US" dirty="0">
                <a:latin typeface="Arial" panose="020B0604020202020204" pitchFamily="34" charset="0"/>
                <a:cs typeface="Arial" panose="020B0604020202020204" pitchFamily="34" charset="0"/>
              </a:rPr>
              <a:t>SharePoint</a:t>
            </a:r>
          </a:p>
          <a:p>
            <a:r>
              <a:rPr lang="en-US" dirty="0">
                <a:latin typeface="Arial" panose="020B0604020202020204" pitchFamily="34" charset="0"/>
                <a:cs typeface="Arial" panose="020B0604020202020204" pitchFamily="34" charset="0"/>
              </a:rPr>
              <a:t>Website</a:t>
            </a:r>
          </a:p>
        </p:txBody>
      </p:sp>
      <p:sp>
        <p:nvSpPr>
          <p:cNvPr id="10" name="Text Placeholder 9">
            <a:extLst>
              <a:ext uri="{FF2B5EF4-FFF2-40B4-BE49-F238E27FC236}">
                <a16:creationId xmlns:a16="http://schemas.microsoft.com/office/drawing/2014/main" id="{AA64044E-682B-419B-AB70-118D0597C64C}"/>
              </a:ext>
            </a:extLst>
          </p:cNvPr>
          <p:cNvSpPr>
            <a:spLocks noGrp="1"/>
          </p:cNvSpPr>
          <p:nvPr>
            <p:ph type="body" sz="quarter" idx="33"/>
          </p:nvPr>
        </p:nvSpPr>
        <p:spPr>
          <a:xfrm>
            <a:off x="9489662" y="1780655"/>
            <a:ext cx="1620000" cy="606700"/>
          </a:xfrm>
        </p:spPr>
        <p:txBody>
          <a:bodyPr>
            <a:noAutofit/>
          </a:bodyPr>
          <a:lstStyle/>
          <a:p>
            <a:r>
              <a:rPr lang="en-US" dirty="0">
                <a:latin typeface="Arial" panose="020B0604020202020204" pitchFamily="34" charset="0"/>
                <a:cs typeface="Arial" panose="020B0604020202020204" pitchFamily="34" charset="0"/>
              </a:rPr>
              <a:t>Scottish Government</a:t>
            </a:r>
          </a:p>
        </p:txBody>
      </p:sp>
      <p:pic>
        <p:nvPicPr>
          <p:cNvPr id="45" name="Picture Placeholder 44" descr="Handshake">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756076" y="2719813"/>
            <a:ext cx="721842" cy="721842"/>
          </a:xfrm>
        </p:spPr>
      </p:pic>
      <p:sp>
        <p:nvSpPr>
          <p:cNvPr id="13" name="Text Placeholder 12">
            <a:extLst>
              <a:ext uri="{FF2B5EF4-FFF2-40B4-BE49-F238E27FC236}">
                <a16:creationId xmlns:a16="http://schemas.microsoft.com/office/drawing/2014/main" id="{59357458-973E-473B-B43E-428D949A39C2}"/>
              </a:ext>
            </a:extLst>
          </p:cNvPr>
          <p:cNvSpPr>
            <a:spLocks noGrp="1"/>
          </p:cNvSpPr>
          <p:nvPr>
            <p:ph type="body" sz="quarter" idx="35"/>
          </p:nvPr>
        </p:nvSpPr>
        <p:spPr>
          <a:xfrm>
            <a:off x="5286000" y="2026065"/>
            <a:ext cx="1620000" cy="360000"/>
          </a:xfrm>
        </p:spPr>
        <p:txBody>
          <a:bodyPr>
            <a:normAutofit lnSpcReduction="10000"/>
          </a:bodyPr>
          <a:lstStyle/>
          <a:p>
            <a:r>
              <a:rPr lang="en-US" dirty="0">
                <a:latin typeface="Arial" panose="020B0604020202020204" pitchFamily="34" charset="0"/>
                <a:cs typeface="Arial" panose="020B0604020202020204" pitchFamily="34" charset="0"/>
              </a:rPr>
              <a:t>Third Sector</a:t>
            </a:r>
            <a:r>
              <a:rPr lang="en-US" noProof="1">
                <a:latin typeface="Arial" panose="020B0604020202020204" pitchFamily="34" charset="0"/>
                <a:cs typeface="Arial" panose="020B0604020202020204" pitchFamily="34" charset="0"/>
              </a:rPr>
              <a:t> </a:t>
            </a:r>
          </a:p>
          <a:p>
            <a:endParaRPr lang="en-US" dirty="0"/>
          </a:p>
        </p:txBody>
      </p:sp>
      <p:sp>
        <p:nvSpPr>
          <p:cNvPr id="16" name="Text Placeholder 15">
            <a:extLst>
              <a:ext uri="{FF2B5EF4-FFF2-40B4-BE49-F238E27FC236}">
                <a16:creationId xmlns:a16="http://schemas.microsoft.com/office/drawing/2014/main" id="{820792B4-5A57-43A7-8C75-3B4261EE86DE}"/>
              </a:ext>
            </a:extLst>
          </p:cNvPr>
          <p:cNvSpPr>
            <a:spLocks noGrp="1"/>
          </p:cNvSpPr>
          <p:nvPr>
            <p:ph type="body" sz="quarter" idx="37"/>
          </p:nvPr>
        </p:nvSpPr>
        <p:spPr>
          <a:xfrm>
            <a:off x="3184169" y="2024147"/>
            <a:ext cx="1620000" cy="360000"/>
          </a:xfrm>
        </p:spPr>
        <p:txBody>
          <a:bodyPr>
            <a:normAutofit lnSpcReduction="10000"/>
          </a:bodyPr>
          <a:lstStyle/>
          <a:p>
            <a:r>
              <a:rPr lang="en-US" noProof="1">
                <a:latin typeface="Arial" panose="020B0604020202020204" pitchFamily="34" charset="0"/>
                <a:cs typeface="Arial" panose="020B0604020202020204" pitchFamily="34" charset="0"/>
              </a:rPr>
              <a:t>External Staff </a:t>
            </a:r>
          </a:p>
          <a:p>
            <a:endParaRPr lang="en-US" dirty="0"/>
          </a:p>
        </p:txBody>
      </p:sp>
      <p:pic>
        <p:nvPicPr>
          <p:cNvPr id="49" name="Picture Placeholder 48" descr="Bar chart">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5" cstate="screen">
            <a:biLevel thresh="25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19" name="Text Placeholder 18">
            <a:extLst>
              <a:ext uri="{FF2B5EF4-FFF2-40B4-BE49-F238E27FC236}">
                <a16:creationId xmlns:a16="http://schemas.microsoft.com/office/drawing/2014/main" id="{4FD8E4F9-1B84-4707-95BE-9EC53D7ACB9D}"/>
              </a:ext>
            </a:extLst>
          </p:cNvPr>
          <p:cNvSpPr>
            <a:spLocks noGrp="1"/>
          </p:cNvSpPr>
          <p:nvPr>
            <p:ph type="body" sz="quarter" idx="39"/>
          </p:nvPr>
        </p:nvSpPr>
        <p:spPr>
          <a:xfrm>
            <a:off x="7292137" y="1780655"/>
            <a:ext cx="1740583" cy="621792"/>
          </a:xfrm>
        </p:spPr>
        <p:txBody>
          <a:bodyPr>
            <a:noAutofit/>
          </a:bodyPr>
          <a:lstStyle/>
          <a:p>
            <a:r>
              <a:rPr lang="en-US" dirty="0">
                <a:latin typeface="Arial" panose="020B0604020202020204" pitchFamily="34" charset="0"/>
                <a:cs typeface="Arial" panose="020B0604020202020204" pitchFamily="34" charset="0"/>
              </a:rPr>
              <a:t>Patient and Family Groups</a:t>
            </a:r>
          </a:p>
        </p:txBody>
      </p:sp>
      <p:sp>
        <p:nvSpPr>
          <p:cNvPr id="32" name="Slide Number Placeholder 31">
            <a:extLst>
              <a:ext uri="{FF2B5EF4-FFF2-40B4-BE49-F238E27FC236}">
                <a16:creationId xmlns:a16="http://schemas.microsoft.com/office/drawing/2014/main" id="{E612258B-809C-4937-88CC-45880B3C8264}"/>
              </a:ext>
            </a:extLst>
          </p:cNvPr>
          <p:cNvSpPr>
            <a:spLocks noGrp="1"/>
          </p:cNvSpPr>
          <p:nvPr>
            <p:ph type="sldNum" sz="quarter" idx="52"/>
          </p:nvPr>
        </p:nvSpPr>
        <p:spPr>
          <a:xfrm>
            <a:off x="10639585" y="6356733"/>
            <a:ext cx="1171415" cy="388291"/>
          </a:xfrm>
          <a:solidFill>
            <a:schemeClr val="bg1"/>
          </a:solidFill>
        </p:spPr>
        <p:txBody>
          <a:bodyPr/>
          <a:lstStyle/>
          <a:p>
            <a:fld id="{B67B645E-C5E5-4727-B977-D372A0AA71D9}" type="slidenum">
              <a:rPr lang="en-US" smtClean="0"/>
              <a:pPr/>
              <a:t>8</a:t>
            </a:fld>
            <a:endParaRPr lang="en-US" dirty="0"/>
          </a:p>
        </p:txBody>
      </p:sp>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a:xfrm>
            <a:off x="1130185" y="668332"/>
            <a:ext cx="2787708" cy="865339"/>
          </a:xfrm>
        </p:spPr>
        <p:txBody>
          <a:bodyPr>
            <a:normAutofit/>
          </a:bodyPr>
          <a:lstStyle/>
          <a:p>
            <a:r>
              <a:rPr lang="en-US" sz="2800" dirty="0">
                <a:latin typeface="Arial" panose="020B0604020202020204" pitchFamily="34" charset="0"/>
                <a:cs typeface="Arial" panose="020B0604020202020204" pitchFamily="34" charset="0"/>
              </a:rPr>
              <a:t>Audience</a:t>
            </a:r>
          </a:p>
        </p:txBody>
      </p:sp>
      <p:sp>
        <p:nvSpPr>
          <p:cNvPr id="5" name="Text Placeholder 8">
            <a:extLst>
              <a:ext uri="{FF2B5EF4-FFF2-40B4-BE49-F238E27FC236}">
                <a16:creationId xmlns:a16="http://schemas.microsoft.com/office/drawing/2014/main" id="{3C0B902B-BF4C-84F2-C4A2-B154EE5BED22}"/>
              </a:ext>
            </a:extLst>
          </p:cNvPr>
          <p:cNvSpPr txBox="1">
            <a:spLocks/>
          </p:cNvSpPr>
          <p:nvPr/>
        </p:nvSpPr>
        <p:spPr>
          <a:xfrm>
            <a:off x="2996882" y="3972614"/>
            <a:ext cx="1620000" cy="1822114"/>
          </a:xfrm>
          <a:prstGeom prst="rect">
            <a:avLst/>
          </a:prstGeom>
        </p:spPr>
        <p:txBody>
          <a:bodyPr vert="horz" lIns="45720" tIns="45720" rIns="45720" bIns="45720" rtlCol="0">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1400" kern="1200">
                <a:solidFill>
                  <a:schemeClr val="tx1">
                    <a:lumMod val="75000"/>
                    <a:lumOff val="25000"/>
                  </a:schemeClr>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Emails</a:t>
            </a:r>
          </a:p>
          <a:p>
            <a:r>
              <a:rPr lang="en-US" dirty="0">
                <a:latin typeface="Arial" panose="020B0604020202020204" pitchFamily="34" charset="0"/>
                <a:cs typeface="Arial" panose="020B0604020202020204" pitchFamily="34" charset="0"/>
              </a:rPr>
              <a:t>Meetings</a:t>
            </a:r>
          </a:p>
          <a:p>
            <a:r>
              <a:rPr lang="en-US" dirty="0">
                <a:latin typeface="Arial" panose="020B0604020202020204" pitchFamily="34" charset="0"/>
                <a:cs typeface="Arial" panose="020B0604020202020204" pitchFamily="34" charset="0"/>
              </a:rPr>
              <a:t>Newsletter</a:t>
            </a:r>
          </a:p>
          <a:p>
            <a:r>
              <a:rPr lang="en-US" dirty="0">
                <a:latin typeface="Arial" panose="020B0604020202020204" pitchFamily="34" charset="0"/>
                <a:cs typeface="Arial" panose="020B0604020202020204" pitchFamily="34" charset="0"/>
              </a:rPr>
              <a:t>SharePoint</a:t>
            </a:r>
          </a:p>
          <a:p>
            <a:r>
              <a:rPr lang="en-US" dirty="0">
                <a:latin typeface="Arial" panose="020B0604020202020204" pitchFamily="34" charset="0"/>
                <a:cs typeface="Arial" panose="020B0604020202020204" pitchFamily="34" charset="0"/>
              </a:rPr>
              <a:t>Website</a:t>
            </a:r>
          </a:p>
        </p:txBody>
      </p:sp>
      <p:sp>
        <p:nvSpPr>
          <p:cNvPr id="14" name="Text Placeholder 8">
            <a:extLst>
              <a:ext uri="{FF2B5EF4-FFF2-40B4-BE49-F238E27FC236}">
                <a16:creationId xmlns:a16="http://schemas.microsoft.com/office/drawing/2014/main" id="{487E27BA-2CC3-65DF-2505-265EC781F920}"/>
              </a:ext>
            </a:extLst>
          </p:cNvPr>
          <p:cNvSpPr txBox="1">
            <a:spLocks/>
          </p:cNvSpPr>
          <p:nvPr/>
        </p:nvSpPr>
        <p:spPr>
          <a:xfrm>
            <a:off x="5306997" y="3928691"/>
            <a:ext cx="1620000" cy="1822114"/>
          </a:xfrm>
          <a:prstGeom prst="rect">
            <a:avLst/>
          </a:prstGeom>
        </p:spPr>
        <p:txBody>
          <a:bodyPr vert="horz" lIns="45720" tIns="45720" rIns="45720" bIns="45720" rtlCol="0">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1400" kern="1200">
                <a:solidFill>
                  <a:schemeClr val="tx1">
                    <a:lumMod val="75000"/>
                    <a:lumOff val="25000"/>
                  </a:schemeClr>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Emails</a:t>
            </a:r>
          </a:p>
          <a:p>
            <a:r>
              <a:rPr lang="en-US" dirty="0">
                <a:latin typeface="Arial" panose="020B0604020202020204" pitchFamily="34" charset="0"/>
                <a:cs typeface="Arial" panose="020B0604020202020204" pitchFamily="34" charset="0"/>
              </a:rPr>
              <a:t>Meetings</a:t>
            </a:r>
          </a:p>
          <a:p>
            <a:r>
              <a:rPr lang="en-US" dirty="0">
                <a:latin typeface="Arial" panose="020B0604020202020204" pitchFamily="34" charset="0"/>
                <a:cs typeface="Arial" panose="020B0604020202020204" pitchFamily="34" charset="0"/>
              </a:rPr>
              <a:t>SharePoint</a:t>
            </a:r>
          </a:p>
          <a:p>
            <a:r>
              <a:rPr lang="en-US" dirty="0">
                <a:latin typeface="Arial" panose="020B0604020202020204" pitchFamily="34" charset="0"/>
                <a:cs typeface="Arial" panose="020B0604020202020204" pitchFamily="34" charset="0"/>
              </a:rPr>
              <a:t>Website</a:t>
            </a:r>
          </a:p>
          <a:p>
            <a:r>
              <a:rPr lang="en-US" dirty="0">
                <a:latin typeface="Arial" panose="020B0604020202020204" pitchFamily="34" charset="0"/>
                <a:cs typeface="Arial" panose="020B0604020202020204" pitchFamily="34" charset="0"/>
              </a:rPr>
              <a:t>Newsletter</a:t>
            </a:r>
          </a:p>
        </p:txBody>
      </p:sp>
      <p:sp>
        <p:nvSpPr>
          <p:cNvPr id="21" name="Text Placeholder 8">
            <a:extLst>
              <a:ext uri="{FF2B5EF4-FFF2-40B4-BE49-F238E27FC236}">
                <a16:creationId xmlns:a16="http://schemas.microsoft.com/office/drawing/2014/main" id="{7A8739C4-5263-66B9-ED47-0A49FBEE7845}"/>
              </a:ext>
            </a:extLst>
          </p:cNvPr>
          <p:cNvSpPr txBox="1">
            <a:spLocks/>
          </p:cNvSpPr>
          <p:nvPr/>
        </p:nvSpPr>
        <p:spPr>
          <a:xfrm>
            <a:off x="9489662" y="3928691"/>
            <a:ext cx="1620000" cy="1172979"/>
          </a:xfrm>
          <a:prstGeom prst="rect">
            <a:avLst/>
          </a:prstGeom>
        </p:spPr>
        <p:txBody>
          <a:bodyPr vert="horz" lIns="45720" tIns="45720" rIns="45720" bIns="45720" rtlCol="0">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1400" kern="1200">
                <a:solidFill>
                  <a:schemeClr val="tx1">
                    <a:lumMod val="75000"/>
                    <a:lumOff val="25000"/>
                  </a:schemeClr>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Emails</a:t>
            </a:r>
          </a:p>
          <a:p>
            <a:r>
              <a:rPr lang="en-US" dirty="0">
                <a:latin typeface="Arial" panose="020B0604020202020204" pitchFamily="34" charset="0"/>
                <a:cs typeface="Arial" panose="020B0604020202020204" pitchFamily="34" charset="0"/>
              </a:rPr>
              <a:t>Meetings</a:t>
            </a:r>
          </a:p>
          <a:p>
            <a:r>
              <a:rPr lang="en-US" dirty="0">
                <a:latin typeface="Arial" panose="020B0604020202020204" pitchFamily="34" charset="0"/>
                <a:cs typeface="Arial" panose="020B0604020202020204" pitchFamily="34" charset="0"/>
              </a:rPr>
              <a:t>Newsletters</a:t>
            </a:r>
          </a:p>
          <a:p>
            <a:endParaRPr lang="en-US" dirty="0">
              <a:latin typeface="Arial" panose="020B0604020202020204" pitchFamily="34" charset="0"/>
              <a:cs typeface="Arial" panose="020B0604020202020204" pitchFamily="34" charset="0"/>
            </a:endParaRPr>
          </a:p>
        </p:txBody>
      </p:sp>
      <p:sp>
        <p:nvSpPr>
          <p:cNvPr id="22" name="Text Placeholder 8">
            <a:extLst>
              <a:ext uri="{FF2B5EF4-FFF2-40B4-BE49-F238E27FC236}">
                <a16:creationId xmlns:a16="http://schemas.microsoft.com/office/drawing/2014/main" id="{75EFD4B4-2B9D-594E-8A35-D67D92543E87}"/>
              </a:ext>
            </a:extLst>
          </p:cNvPr>
          <p:cNvSpPr txBox="1">
            <a:spLocks/>
          </p:cNvSpPr>
          <p:nvPr/>
        </p:nvSpPr>
        <p:spPr>
          <a:xfrm>
            <a:off x="7292137" y="3978440"/>
            <a:ext cx="1620000" cy="1822114"/>
          </a:xfrm>
          <a:prstGeom prst="rect">
            <a:avLst/>
          </a:prstGeom>
        </p:spPr>
        <p:txBody>
          <a:bodyPr vert="horz" lIns="45720" tIns="45720" rIns="45720" bIns="45720" rtlCol="0">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1400" kern="1200">
                <a:solidFill>
                  <a:schemeClr val="tx1">
                    <a:lumMod val="75000"/>
                    <a:lumOff val="25000"/>
                  </a:schemeClr>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Emails</a:t>
            </a:r>
          </a:p>
          <a:p>
            <a:r>
              <a:rPr lang="en-US" dirty="0">
                <a:latin typeface="Arial" panose="020B0604020202020204" pitchFamily="34" charset="0"/>
                <a:cs typeface="Arial" panose="020B0604020202020204" pitchFamily="34" charset="0"/>
              </a:rPr>
              <a:t>Meetings</a:t>
            </a:r>
          </a:p>
          <a:p>
            <a:r>
              <a:rPr lang="en-US" dirty="0">
                <a:latin typeface="Arial" panose="020B0604020202020204" pitchFamily="34" charset="0"/>
                <a:cs typeface="Arial" panose="020B0604020202020204" pitchFamily="34" charset="0"/>
              </a:rPr>
              <a:t>Website</a:t>
            </a:r>
          </a:p>
        </p:txBody>
      </p:sp>
      <p:pic>
        <p:nvPicPr>
          <p:cNvPr id="24" name="Graphic 23" descr="Children outline">
            <a:extLst>
              <a:ext uri="{FF2B5EF4-FFF2-40B4-BE49-F238E27FC236}">
                <a16:creationId xmlns:a16="http://schemas.microsoft.com/office/drawing/2014/main" id="{B873E283-B079-9BB1-F328-FF6E5B188C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8967" y="2605860"/>
            <a:ext cx="914400" cy="914400"/>
          </a:xfrm>
          <a:prstGeom prst="rect">
            <a:avLst/>
          </a:prstGeom>
        </p:spPr>
      </p:pic>
      <p:pic>
        <p:nvPicPr>
          <p:cNvPr id="28" name="Graphic 27" descr="Balloons outline">
            <a:extLst>
              <a:ext uri="{FF2B5EF4-FFF2-40B4-BE49-F238E27FC236}">
                <a16:creationId xmlns:a16="http://schemas.microsoft.com/office/drawing/2014/main" id="{E7519180-E410-4B7F-BFA8-7D095D09F1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44302" y="2560273"/>
            <a:ext cx="914400" cy="914400"/>
          </a:xfrm>
          <a:prstGeom prst="rect">
            <a:avLst/>
          </a:prstGeom>
        </p:spPr>
      </p:pic>
      <p:pic>
        <p:nvPicPr>
          <p:cNvPr id="33" name="Graphic 32" descr="Dance steps outline">
            <a:extLst>
              <a:ext uri="{FF2B5EF4-FFF2-40B4-BE49-F238E27FC236}">
                <a16:creationId xmlns:a16="http://schemas.microsoft.com/office/drawing/2014/main" id="{7156B589-7F0A-88F9-37FF-52E407EC36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08054" y="2623534"/>
            <a:ext cx="914400" cy="914400"/>
          </a:xfrm>
          <a:prstGeom prst="rect">
            <a:avLst/>
          </a:prstGeom>
        </p:spPr>
      </p:pic>
    </p:spTree>
    <p:extLst>
      <p:ext uri="{BB962C8B-B14F-4D97-AF65-F5344CB8AC3E}">
        <p14:creationId xmlns:p14="http://schemas.microsoft.com/office/powerpoint/2010/main" val="271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0E23E-3FA9-9DEE-4AA5-8FECD9FA4A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40730A-B250-BA2A-B89F-7263367FD91E}"/>
              </a:ext>
            </a:extLst>
          </p:cNvPr>
          <p:cNvSpPr>
            <a:spLocks noGrp="1"/>
          </p:cNvSpPr>
          <p:nvPr>
            <p:ph type="title"/>
          </p:nvPr>
        </p:nvSpPr>
        <p:spPr>
          <a:xfrm>
            <a:off x="712243" y="246221"/>
            <a:ext cx="6748271" cy="705677"/>
          </a:xfrm>
        </p:spPr>
        <p:txBody>
          <a:bodyPr>
            <a:normAutofit/>
          </a:bodyPr>
          <a:lstStyle/>
          <a:p>
            <a:r>
              <a:rPr lang="en-US" sz="2800" dirty="0">
                <a:latin typeface="Arial" panose="020B0604020202020204" pitchFamily="34" charset="0"/>
                <a:cs typeface="Arial" panose="020B0604020202020204" pitchFamily="34" charset="0"/>
              </a:rPr>
              <a:t>Core Meetings</a:t>
            </a:r>
          </a:p>
        </p:txBody>
      </p:sp>
      <p:pic>
        <p:nvPicPr>
          <p:cNvPr id="58" name="Picture 57">
            <a:extLst>
              <a:ext uri="{FF2B5EF4-FFF2-40B4-BE49-F238E27FC236}">
                <a16:creationId xmlns:a16="http://schemas.microsoft.com/office/drawing/2014/main" id="{E3C23E03-1F39-F28B-5D76-0666D85CDAC5}"/>
              </a:ext>
            </a:extLst>
          </p:cNvPr>
          <p:cNvPicPr>
            <a:picLocks noChangeAspect="1"/>
          </p:cNvPicPr>
          <p:nvPr/>
        </p:nvPicPr>
        <p:blipFill>
          <a:blip r:embed="rId3"/>
          <a:stretch>
            <a:fillRect/>
          </a:stretch>
        </p:blipFill>
        <p:spPr>
          <a:xfrm>
            <a:off x="10581653" y="6272784"/>
            <a:ext cx="1285875" cy="447675"/>
          </a:xfrm>
          <a:prstGeom prst="rect">
            <a:avLst/>
          </a:prstGeom>
        </p:spPr>
      </p:pic>
      <p:sp>
        <p:nvSpPr>
          <p:cNvPr id="2" name="TextBox 1">
            <a:extLst>
              <a:ext uri="{FF2B5EF4-FFF2-40B4-BE49-F238E27FC236}">
                <a16:creationId xmlns:a16="http://schemas.microsoft.com/office/drawing/2014/main" id="{01106690-946F-EE40-04EE-5CED088B6022}"/>
              </a:ext>
            </a:extLst>
          </p:cNvPr>
          <p:cNvSpPr txBox="1"/>
          <p:nvPr/>
        </p:nvSpPr>
        <p:spPr>
          <a:xfrm>
            <a:off x="712243" y="856357"/>
            <a:ext cx="5622456" cy="5755422"/>
          </a:xfrm>
          <a:prstGeom prst="rect">
            <a:avLst/>
          </a:prstGeom>
          <a:noFill/>
        </p:spPr>
        <p:txBody>
          <a:bodyPr wrap="square" rtlCol="0">
            <a:spAutoFit/>
          </a:bodyPr>
          <a:lstStyle/>
          <a:p>
            <a:r>
              <a:rPr lang="en-GB" sz="1600" b="1" dirty="0">
                <a:highlight>
                  <a:srgbClr val="63BFE3"/>
                </a:highlight>
                <a:latin typeface="Arial" panose="020B0604020202020204" pitchFamily="34" charset="0"/>
                <a:cs typeface="Arial" panose="020B0604020202020204" pitchFamily="34" charset="0"/>
              </a:rPr>
              <a:t>Board</a:t>
            </a:r>
          </a:p>
          <a:p>
            <a:pPr marL="0" indent="0">
              <a:buFont typeface="Arial" panose="020B0604020202020204" pitchFamily="34" charset="0"/>
              <a:buNone/>
            </a:pPr>
            <a:r>
              <a:rPr lang="en-US" sz="1600" b="1" u="sng" dirty="0">
                <a:latin typeface="Arial" panose="020B0604020202020204" pitchFamily="34" charset="0"/>
                <a:cs typeface="Arial" panose="020B0604020202020204" pitchFamily="34" charset="0"/>
              </a:rPr>
              <a:t>Purpose</a:t>
            </a:r>
          </a:p>
          <a:p>
            <a:pPr marL="0" indent="0">
              <a:buFont typeface="Arial" panose="020B0604020202020204" pitchFamily="34" charset="0"/>
              <a:buNone/>
            </a:pPr>
            <a:r>
              <a:rPr lang="en-GB" sz="1600" dirty="0">
                <a:effectLst/>
                <a:latin typeface="Arial" panose="020B0604020202020204" pitchFamily="34" charset="0"/>
                <a:ea typeface="Calibri" panose="020F0502020204030204" pitchFamily="34" charset="0"/>
                <a:cs typeface="Arial" panose="020B0604020202020204" pitchFamily="34" charset="0"/>
              </a:rPr>
              <a:t>Accountable to the Scottish Government Cancer Policy Team. The Board sets the strategic direction of the network, working in partnership with all NHS Boards to ensure delivery of its work plan.  </a:t>
            </a:r>
          </a:p>
          <a:p>
            <a:pPr marL="0" indent="0">
              <a:buFont typeface="Arial" panose="020B0604020202020204" pitchFamily="34" charset="0"/>
              <a:buNone/>
            </a:pPr>
            <a:r>
              <a:rPr lang="en-US" sz="1600" b="1" u="sng" dirty="0">
                <a:latin typeface="Arial" panose="020B0604020202020204" pitchFamily="34" charset="0"/>
                <a:cs typeface="Arial" panose="020B0604020202020204" pitchFamily="34" charset="0"/>
              </a:rPr>
              <a:t>Details</a:t>
            </a:r>
          </a:p>
          <a:p>
            <a:r>
              <a:rPr lang="en-US" sz="1600" dirty="0">
                <a:latin typeface="Arial" panose="020B0604020202020204" pitchFamily="34" charset="0"/>
                <a:cs typeface="Arial" panose="020B0604020202020204" pitchFamily="34" charset="0"/>
              </a:rPr>
              <a:t>Chair – Dr Andrew Murray, MSN CYPC Chair</a:t>
            </a:r>
          </a:p>
          <a:p>
            <a:r>
              <a:rPr lang="en-US" sz="1600" dirty="0">
                <a:latin typeface="Arial" panose="020B0604020202020204" pitchFamily="34" charset="0"/>
                <a:cs typeface="Arial" panose="020B0604020202020204" pitchFamily="34" charset="0"/>
              </a:rPr>
              <a:t>Quarterly</a:t>
            </a:r>
          </a:p>
          <a:p>
            <a:r>
              <a:rPr lang="en-US" sz="1600" dirty="0">
                <a:latin typeface="Arial" panose="020B0604020202020204" pitchFamily="34" charset="0"/>
                <a:cs typeface="Arial" panose="020B0604020202020204" pitchFamily="34" charset="0"/>
              </a:rPr>
              <a:t>Health Board Chief Execs or a representative</a:t>
            </a:r>
          </a:p>
          <a:p>
            <a:r>
              <a:rPr lang="en-US" sz="1600" dirty="0">
                <a:latin typeface="Arial" panose="020B0604020202020204" pitchFamily="34" charset="0"/>
                <a:cs typeface="Arial" panose="020B0604020202020204" pitchFamily="34" charset="0"/>
              </a:rPr>
              <a:t>Third Sector representative</a:t>
            </a:r>
          </a:p>
          <a:p>
            <a:r>
              <a:rPr lang="en-US" sz="1600" dirty="0">
                <a:latin typeface="Arial" panose="020B0604020202020204" pitchFamily="34" charset="0"/>
                <a:cs typeface="Arial" panose="020B0604020202020204" pitchFamily="34" charset="0"/>
              </a:rPr>
              <a:t>Parent Group representative</a:t>
            </a:r>
            <a:endParaRPr lang="en-GB" sz="1600" dirty="0">
              <a:latin typeface="Arial" panose="020B0604020202020204" pitchFamily="34" charset="0"/>
              <a:cs typeface="Arial" panose="020B0604020202020204" pitchFamily="34" charset="0"/>
            </a:endParaRPr>
          </a:p>
          <a:p>
            <a:endParaRPr lang="en-GB" sz="1600" b="1" dirty="0">
              <a:highlight>
                <a:srgbClr val="63BFE3"/>
              </a:highlight>
              <a:latin typeface="Arial" panose="020B0604020202020204" pitchFamily="34" charset="0"/>
              <a:cs typeface="Arial" panose="020B0604020202020204" pitchFamily="34" charset="0"/>
            </a:endParaRPr>
          </a:p>
          <a:p>
            <a:r>
              <a:rPr lang="en-GB" sz="1600" b="1" dirty="0">
                <a:highlight>
                  <a:srgbClr val="63BFE3"/>
                </a:highlight>
                <a:latin typeface="Arial" panose="020B0604020202020204" pitchFamily="34" charset="0"/>
                <a:cs typeface="Arial" panose="020B0604020202020204" pitchFamily="34" charset="0"/>
              </a:rPr>
              <a:t>Executive</a:t>
            </a:r>
          </a:p>
          <a:p>
            <a:pPr marL="0" indent="0">
              <a:buFont typeface="Arial" panose="020B0604020202020204" pitchFamily="34" charset="0"/>
              <a:buNone/>
            </a:pPr>
            <a:r>
              <a:rPr lang="en-US" sz="1600" b="1" u="sng" dirty="0">
                <a:latin typeface="Arial" panose="020B0604020202020204" pitchFamily="34" charset="0"/>
                <a:cs typeface="Arial" panose="020B0604020202020204" pitchFamily="34" charset="0"/>
              </a:rPr>
              <a:t>Purpose</a:t>
            </a:r>
          </a:p>
          <a:p>
            <a:pPr marL="0" indent="0">
              <a:buNone/>
            </a:pPr>
            <a:r>
              <a:rPr lang="en-GB" sz="1600" dirty="0">
                <a:effectLst/>
                <a:latin typeface="Arial" panose="020B0604020202020204" pitchFamily="34" charset="0"/>
                <a:ea typeface="Calibri" panose="020F0502020204030204" pitchFamily="34" charset="0"/>
                <a:cs typeface="Arial" panose="020B0604020202020204" pitchFamily="34" charset="0"/>
              </a:rPr>
              <a:t>Accountable to the Scottish Government Cancer Policy Team. The Board sets the strategic direction of the network, working in partnership with all NHS Boards to ensure delivery of its work plan.  </a:t>
            </a:r>
          </a:p>
          <a:p>
            <a:pPr lvl="0" indent="0" algn="just">
              <a:buNone/>
              <a:tabLst>
                <a:tab pos="596900" algn="l"/>
              </a:tabLst>
            </a:pPr>
            <a:r>
              <a:rPr lang="en-GB" sz="1600" b="1" u="sng" dirty="0">
                <a:latin typeface="Arial" panose="020B0604020202020204" pitchFamily="34" charset="0"/>
                <a:cs typeface="Arial" panose="020B0604020202020204" pitchFamily="34" charset="0"/>
              </a:rPr>
              <a:t>Details</a:t>
            </a:r>
            <a:endParaRPr lang="en-US" sz="1600" b="1" u="sng" dirty="0">
              <a:latin typeface="Arial" panose="020B0604020202020204" pitchFamily="34" charset="0"/>
              <a:cs typeface="Arial" panose="020B0604020202020204" pitchFamily="34" charset="0"/>
            </a:endParaRPr>
          </a:p>
          <a:p>
            <a:pPr lvl="0" indent="0" algn="just">
              <a:buNone/>
              <a:tabLst>
                <a:tab pos="596900" algn="l"/>
              </a:tabLst>
            </a:pPr>
            <a:r>
              <a:rPr lang="en-US" sz="1600" dirty="0">
                <a:latin typeface="Arial" panose="020B0604020202020204" pitchFamily="34" charset="0"/>
                <a:cs typeface="Arial" panose="020B0604020202020204" pitchFamily="34" charset="0"/>
              </a:rPr>
              <a:t>Chair – Robbie Grieve, Network Manager</a:t>
            </a:r>
          </a:p>
          <a:p>
            <a:pPr lvl="0" indent="0" algn="just">
              <a:buNone/>
              <a:tabLst>
                <a:tab pos="596900" algn="l"/>
              </a:tabLst>
            </a:pPr>
            <a:r>
              <a:rPr lang="en-US" sz="1600" dirty="0">
                <a:latin typeface="Arial" panose="020B0604020202020204" pitchFamily="34" charset="0"/>
                <a:cs typeface="Arial" panose="020B0604020202020204" pitchFamily="34" charset="0"/>
              </a:rPr>
              <a:t>Monthly</a:t>
            </a:r>
          </a:p>
          <a:p>
            <a:pPr lvl="0" indent="0" algn="just">
              <a:buNone/>
              <a:tabLst>
                <a:tab pos="596900" algn="l"/>
              </a:tabLst>
            </a:pPr>
            <a:r>
              <a:rPr lang="en-US" sz="1600" dirty="0">
                <a:latin typeface="Arial" panose="020B0604020202020204" pitchFamily="34" charset="0"/>
                <a:cs typeface="Arial" panose="020B0604020202020204" pitchFamily="34" charset="0"/>
              </a:rPr>
              <a:t>MSN CYPC Clinical Director, Network Manager and Chair </a:t>
            </a:r>
          </a:p>
        </p:txBody>
      </p:sp>
      <p:sp>
        <p:nvSpPr>
          <p:cNvPr id="4" name="TextBox 3">
            <a:extLst>
              <a:ext uri="{FF2B5EF4-FFF2-40B4-BE49-F238E27FC236}">
                <a16:creationId xmlns:a16="http://schemas.microsoft.com/office/drawing/2014/main" id="{9CA6CE5E-B11C-9C90-1520-02703E7856E5}"/>
              </a:ext>
            </a:extLst>
          </p:cNvPr>
          <p:cNvSpPr txBox="1"/>
          <p:nvPr/>
        </p:nvSpPr>
        <p:spPr>
          <a:xfrm>
            <a:off x="6568414" y="856357"/>
            <a:ext cx="5299114" cy="5509200"/>
          </a:xfrm>
          <a:prstGeom prst="rect">
            <a:avLst/>
          </a:prstGeom>
          <a:noFill/>
        </p:spPr>
        <p:txBody>
          <a:bodyPr wrap="square" rtlCol="0">
            <a:spAutoFit/>
          </a:bodyPr>
          <a:lstStyle/>
          <a:p>
            <a:r>
              <a:rPr lang="en-GB" sz="1600" b="1" dirty="0">
                <a:highlight>
                  <a:srgbClr val="63BFE3"/>
                </a:highlight>
                <a:latin typeface="Arial" panose="020B0604020202020204" pitchFamily="34" charset="0"/>
                <a:cs typeface="Arial" panose="020B0604020202020204" pitchFamily="34" charset="0"/>
              </a:rPr>
              <a:t>Operational Delivery Group </a:t>
            </a:r>
          </a:p>
          <a:p>
            <a:pPr marL="0" indent="0">
              <a:buNone/>
            </a:pPr>
            <a:r>
              <a:rPr lang="en-US" sz="1600" b="1" u="sng" dirty="0">
                <a:latin typeface="Arial" panose="020B0604020202020204" pitchFamily="34" charset="0"/>
                <a:cs typeface="Arial" panose="020B0604020202020204" pitchFamily="34" charset="0"/>
              </a:rPr>
              <a:t>Purpose</a:t>
            </a:r>
          </a:p>
          <a:p>
            <a:pPr marL="0" indent="0">
              <a:buNone/>
            </a:pPr>
            <a:r>
              <a:rPr lang="en-GB" sz="1600" dirty="0">
                <a:effectLst/>
                <a:latin typeface="Arial" panose="020B0604020202020204" pitchFamily="34" charset="0"/>
                <a:ea typeface="Calibri" panose="020F0502020204030204" pitchFamily="34" charset="0"/>
                <a:cs typeface="Arial" panose="020B0604020202020204" pitchFamily="34" charset="0"/>
              </a:rPr>
              <a:t>Accountable to the MSN Board and is the forum for the MSN Work Streams reporting progress against the cancer plan.  The group holds the MSN work plan and risk register.</a:t>
            </a:r>
            <a:endParaRPr lang="en-US" sz="1600" b="1" dirty="0">
              <a:latin typeface="Arial" panose="020B0604020202020204" pitchFamily="34" charset="0"/>
              <a:cs typeface="Arial" panose="020B0604020202020204" pitchFamily="34" charset="0"/>
            </a:endParaRPr>
          </a:p>
          <a:p>
            <a:pPr marL="0" indent="0">
              <a:buNone/>
            </a:pPr>
            <a:r>
              <a:rPr lang="en-US" sz="1600" b="1" u="sng" dirty="0">
                <a:latin typeface="Arial" panose="020B0604020202020204" pitchFamily="34" charset="0"/>
                <a:cs typeface="Arial" panose="020B0604020202020204" pitchFamily="34" charset="0"/>
              </a:rPr>
              <a:t>Details</a:t>
            </a:r>
          </a:p>
          <a:p>
            <a:r>
              <a:rPr lang="en-US" sz="1600" dirty="0">
                <a:latin typeface="Arial" panose="020B0604020202020204" pitchFamily="34" charset="0"/>
                <a:cs typeface="Arial" panose="020B0604020202020204" pitchFamily="34" charset="0"/>
              </a:rPr>
              <a:t>Chair – Dr Lesley Simpson, Paediatric Clinical Lead</a:t>
            </a:r>
          </a:p>
          <a:p>
            <a:r>
              <a:rPr lang="en-US" sz="1600" dirty="0">
                <a:latin typeface="Arial" panose="020B0604020202020204" pitchFamily="34" charset="0"/>
                <a:cs typeface="Arial" panose="020B0604020202020204" pitchFamily="34" charset="0"/>
              </a:rPr>
              <a:t>Quarterly</a:t>
            </a:r>
          </a:p>
          <a:p>
            <a:r>
              <a:rPr lang="en-US" sz="1600" dirty="0">
                <a:latin typeface="Arial" panose="020B0604020202020204" pitchFamily="34" charset="0"/>
                <a:cs typeface="Arial" panose="020B0604020202020204" pitchFamily="34" charset="0"/>
              </a:rPr>
              <a:t>Who attends</a:t>
            </a:r>
          </a:p>
          <a:p>
            <a:endParaRPr lang="en-GB" sz="1600" b="1" dirty="0">
              <a:highlight>
                <a:srgbClr val="63BFE3"/>
              </a:highlight>
              <a:latin typeface="Arial" panose="020B0604020202020204" pitchFamily="34" charset="0"/>
              <a:cs typeface="Arial" panose="020B0604020202020204" pitchFamily="34" charset="0"/>
            </a:endParaRPr>
          </a:p>
          <a:p>
            <a:r>
              <a:rPr lang="en-GB" sz="1600" b="1" dirty="0">
                <a:highlight>
                  <a:srgbClr val="63BFE3"/>
                </a:highlight>
                <a:latin typeface="Arial" panose="020B0604020202020204" pitchFamily="34" charset="0"/>
                <a:cs typeface="Arial" panose="020B0604020202020204" pitchFamily="34" charset="0"/>
              </a:rPr>
              <a:t>Clinical Governance Group</a:t>
            </a:r>
          </a:p>
          <a:p>
            <a:pPr marL="0" indent="0">
              <a:buFont typeface="Arial" panose="020B0604020202020204" pitchFamily="34" charset="0"/>
              <a:buNone/>
            </a:pPr>
            <a:r>
              <a:rPr lang="en-US" sz="1600" b="1" u="sng" dirty="0">
                <a:latin typeface="Arial" panose="020B0604020202020204" pitchFamily="34" charset="0"/>
                <a:cs typeface="Arial" panose="020B0604020202020204" pitchFamily="34" charset="0"/>
              </a:rPr>
              <a:t>Purpose</a:t>
            </a:r>
          </a:p>
          <a:p>
            <a:pPr marL="0" indent="0">
              <a:buFont typeface="Arial" panose="020B0604020202020204" pitchFamily="34" charset="0"/>
              <a:buNone/>
            </a:pPr>
            <a:r>
              <a:rPr lang="en-GB" sz="1600" dirty="0">
                <a:latin typeface="Arial" panose="020B0604020202020204" pitchFamily="34" charset="0"/>
                <a:ea typeface="Calibri" panose="020F0502020204030204" pitchFamily="34" charset="0"/>
                <a:cs typeface="Arial" panose="020B0604020202020204" pitchFamily="34" charset="0"/>
              </a:rPr>
              <a:t>Accountable to the MSN Board and has corporate accountability for clinical</a:t>
            </a:r>
            <a:r>
              <a:rPr lang="en-GB" sz="1600" spc="5"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performance.</a:t>
            </a:r>
            <a:r>
              <a:rPr lang="en-GB" sz="1600" spc="310"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It</a:t>
            </a:r>
            <a:r>
              <a:rPr lang="en-GB" sz="1600" spc="-10"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is</a:t>
            </a:r>
            <a:r>
              <a:rPr lang="en-GB" sz="1600" spc="-10"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an</a:t>
            </a:r>
            <a:r>
              <a:rPr lang="en-GB" sz="1600" spc="-10"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initiative</a:t>
            </a:r>
            <a:r>
              <a:rPr lang="en-GB" sz="1600" spc="-10"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to</a:t>
            </a:r>
            <a:r>
              <a:rPr lang="en-GB" sz="1600" spc="-10"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assure</a:t>
            </a:r>
            <a:r>
              <a:rPr lang="en-GB" sz="1600" spc="-10"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and</a:t>
            </a:r>
            <a:r>
              <a:rPr lang="en-GB" sz="1600" spc="-10"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improve</a:t>
            </a:r>
            <a:r>
              <a:rPr lang="en-GB" sz="1600" spc="-315"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clinical standards at a local level and throughout the</a:t>
            </a:r>
            <a:r>
              <a:rPr lang="en-GB" sz="1600" spc="5"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NHS – maintaining and improving the quality of patient care</a:t>
            </a:r>
          </a:p>
          <a:p>
            <a:pPr marL="0" indent="0">
              <a:buFont typeface="Arial" panose="020B0604020202020204" pitchFamily="34" charset="0"/>
              <a:buNone/>
            </a:pPr>
            <a:r>
              <a:rPr lang="en-US" sz="1600" b="1" u="sng" dirty="0">
                <a:latin typeface="Arial" panose="020B0604020202020204" pitchFamily="34" charset="0"/>
                <a:cs typeface="Arial" panose="020B0604020202020204" pitchFamily="34" charset="0"/>
              </a:rPr>
              <a:t>Details</a:t>
            </a:r>
          </a:p>
          <a:p>
            <a:r>
              <a:rPr lang="en-US" sz="1600" dirty="0">
                <a:latin typeface="Arial" panose="020B0604020202020204" pitchFamily="34" charset="0"/>
                <a:cs typeface="Arial" panose="020B0604020202020204" pitchFamily="34" charset="0"/>
              </a:rPr>
              <a:t>Chair – Vacant</a:t>
            </a:r>
          </a:p>
          <a:p>
            <a:r>
              <a:rPr lang="en-US" sz="1600" dirty="0">
                <a:latin typeface="Arial" panose="020B0604020202020204" pitchFamily="34" charset="0"/>
                <a:cs typeface="Arial" panose="020B0604020202020204" pitchFamily="34" charset="0"/>
              </a:rPr>
              <a:t>Quarterly</a:t>
            </a:r>
          </a:p>
          <a:p>
            <a:r>
              <a:rPr lang="en-US" sz="1600" dirty="0">
                <a:latin typeface="Arial" panose="020B0604020202020204" pitchFamily="34" charset="0"/>
                <a:cs typeface="Arial" panose="020B0604020202020204" pitchFamily="34" charset="0"/>
              </a:rPr>
              <a:t>Who attends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86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7B247F30-5811-40C0-99EC-CF53200590BE}">
  <ds:schemaRefs>
    <ds:schemaRef ds:uri="http://purl.org/dc/terms/"/>
    <ds:schemaRef ds:uri="16c05727-aa75-4e4a-9b5f-8a80a1165891"/>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Savon</Template>
  <TotalTime>0</TotalTime>
  <Words>1716</Words>
  <Application>Microsoft Office PowerPoint</Application>
  <PresentationFormat>Widescreen</PresentationFormat>
  <Paragraphs>416</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vt:lpstr>
      <vt:lpstr>Tw Cen MT</vt:lpstr>
      <vt:lpstr>Tw Cen MT Condensed</vt:lpstr>
      <vt:lpstr>Wingdings 3</vt:lpstr>
      <vt:lpstr>Integral</vt:lpstr>
      <vt:lpstr>Communications Strategy 2025</vt:lpstr>
      <vt:lpstr>BACKGROUND</vt:lpstr>
      <vt:lpstr>PowerPoint Presentation</vt:lpstr>
      <vt:lpstr>PowerPoint Presentation</vt:lpstr>
      <vt:lpstr>Communication plan - timeline</vt:lpstr>
      <vt:lpstr>Communication plan - timeline</vt:lpstr>
      <vt:lpstr>How we are communicating</vt:lpstr>
      <vt:lpstr>Audience</vt:lpstr>
      <vt:lpstr>Core Meetings</vt:lpstr>
      <vt:lpstr>Events</vt:lpstr>
      <vt:lpstr>Calendar of meetings and events</vt:lpstr>
      <vt:lpstr>Core team</vt:lpstr>
      <vt:lpstr>Social Media  Websites Newsletters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2023-07-25T12:57:23Z</dcterms:created>
  <dcterms:modified xsi:type="dcterms:W3CDTF">2025-02-27T16:18:42Z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